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63" r:id="rId2"/>
    <p:sldId id="264" r:id="rId3"/>
    <p:sldId id="256" r:id="rId4"/>
    <p:sldId id="258" r:id="rId5"/>
    <p:sldId id="284" r:id="rId6"/>
    <p:sldId id="269" r:id="rId7"/>
    <p:sldId id="270" r:id="rId8"/>
    <p:sldId id="265" r:id="rId9"/>
    <p:sldId id="262" r:id="rId10"/>
    <p:sldId id="267" r:id="rId11"/>
    <p:sldId id="268" r:id="rId12"/>
    <p:sldId id="271" r:id="rId13"/>
    <p:sldId id="285" r:id="rId14"/>
    <p:sldId id="260" r:id="rId15"/>
    <p:sldId id="273" r:id="rId16"/>
    <p:sldId id="274" r:id="rId17"/>
    <p:sldId id="281" r:id="rId18"/>
    <p:sldId id="282" r:id="rId19"/>
    <p:sldId id="283" r:id="rId20"/>
    <p:sldId id="275" r:id="rId21"/>
    <p:sldId id="276" r:id="rId22"/>
    <p:sldId id="257" r:id="rId23"/>
    <p:sldId id="261" r:id="rId24"/>
    <p:sldId id="277" r:id="rId25"/>
    <p:sldId id="278" r:id="rId26"/>
    <p:sldId id="279" r:id="rId27"/>
    <p:sldId id="280" r:id="rId28"/>
    <p:sldId id="290" r:id="rId29"/>
    <p:sldId id="291" r:id="rId30"/>
    <p:sldId id="292" r:id="rId31"/>
    <p:sldId id="293" r:id="rId32"/>
    <p:sldId id="294" r:id="rId33"/>
    <p:sldId id="259" r:id="rId34"/>
    <p:sldId id="29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4660"/>
  </p:normalViewPr>
  <p:slideViewPr>
    <p:cSldViewPr snapToGrid="0">
      <p:cViewPr varScale="1">
        <p:scale>
          <a:sx n="47" d="100"/>
          <a:sy n="47" d="100"/>
        </p:scale>
        <p:origin x="1248"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33C32A-E3DD-4361-BD78-8B693422F08D}" type="datetimeFigureOut">
              <a:rPr lang="zh-CN" altLang="en-US" smtClean="0"/>
              <a:t>2022/9/18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78F4E5-FA97-4376-8F99-878F1FF0ADF2}" type="slidenum">
              <a:rPr lang="zh-CN" altLang="en-US" smtClean="0"/>
              <a:t>‹#›</a:t>
            </a:fld>
            <a:endParaRPr lang="zh-CN" altLang="en-US"/>
          </a:p>
        </p:txBody>
      </p:sp>
    </p:spTree>
    <p:extLst>
      <p:ext uri="{BB962C8B-B14F-4D97-AF65-F5344CB8AC3E}">
        <p14:creationId xmlns:p14="http://schemas.microsoft.com/office/powerpoint/2010/main" val="1856150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78F4E5-FA97-4376-8F99-878F1FF0ADF2}" type="slidenum">
              <a:rPr lang="zh-CN" altLang="en-US" smtClean="0"/>
              <a:t>7</a:t>
            </a:fld>
            <a:endParaRPr lang="zh-CN" altLang="en-US"/>
          </a:p>
        </p:txBody>
      </p:sp>
    </p:spTree>
    <p:extLst>
      <p:ext uri="{BB962C8B-B14F-4D97-AF65-F5344CB8AC3E}">
        <p14:creationId xmlns:p14="http://schemas.microsoft.com/office/powerpoint/2010/main" val="2017006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78F4E5-FA97-4376-8F99-878F1FF0ADF2}" type="slidenum">
              <a:rPr lang="zh-CN" altLang="en-US" smtClean="0"/>
              <a:t>17</a:t>
            </a:fld>
            <a:endParaRPr lang="zh-CN" altLang="en-US"/>
          </a:p>
        </p:txBody>
      </p:sp>
    </p:spTree>
    <p:extLst>
      <p:ext uri="{BB962C8B-B14F-4D97-AF65-F5344CB8AC3E}">
        <p14:creationId xmlns:p14="http://schemas.microsoft.com/office/powerpoint/2010/main" val="3965390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78F4E5-FA97-4376-8F99-878F1FF0ADF2}" type="slidenum">
              <a:rPr lang="zh-CN" altLang="en-US" smtClean="0"/>
              <a:t>20</a:t>
            </a:fld>
            <a:endParaRPr lang="zh-CN" altLang="en-US"/>
          </a:p>
        </p:txBody>
      </p:sp>
    </p:spTree>
    <p:extLst>
      <p:ext uri="{BB962C8B-B14F-4D97-AF65-F5344CB8AC3E}">
        <p14:creationId xmlns:p14="http://schemas.microsoft.com/office/powerpoint/2010/main" val="342533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78F4E5-FA97-4376-8F99-878F1FF0ADF2}" type="slidenum">
              <a:rPr lang="zh-CN" altLang="en-US" smtClean="0"/>
              <a:t>27</a:t>
            </a:fld>
            <a:endParaRPr lang="zh-CN" altLang="en-US"/>
          </a:p>
        </p:txBody>
      </p:sp>
    </p:spTree>
    <p:extLst>
      <p:ext uri="{BB962C8B-B14F-4D97-AF65-F5344CB8AC3E}">
        <p14:creationId xmlns:p14="http://schemas.microsoft.com/office/powerpoint/2010/main" val="3281172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F07EE-B256-39E1-2E89-0CF546D8C01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E908C2D-BB60-CB6C-E79C-D6053C869B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6249BDA-3D85-922D-33B6-6B9206EB8DCE}"/>
              </a:ext>
            </a:extLst>
          </p:cNvPr>
          <p:cNvSpPr>
            <a:spLocks noGrp="1"/>
          </p:cNvSpPr>
          <p:nvPr>
            <p:ph type="dt" sz="half" idx="10"/>
          </p:nvPr>
        </p:nvSpPr>
        <p:spPr/>
        <p:txBody>
          <a:bodyPr/>
          <a:lstStyle/>
          <a:p>
            <a:fld id="{60D9DEB9-E669-489B-AFBD-3130F503D41B}" type="datetimeFigureOut">
              <a:rPr lang="zh-CN" altLang="en-US" smtClean="0"/>
              <a:t>2022/9/18</a:t>
            </a:fld>
            <a:endParaRPr lang="zh-CN" altLang="en-US"/>
          </a:p>
        </p:txBody>
      </p:sp>
      <p:sp>
        <p:nvSpPr>
          <p:cNvPr id="5" name="页脚占位符 4">
            <a:extLst>
              <a:ext uri="{FF2B5EF4-FFF2-40B4-BE49-F238E27FC236}">
                <a16:creationId xmlns:a16="http://schemas.microsoft.com/office/drawing/2014/main" id="{AD0F267A-F245-FA6F-E9B1-66CA2B2247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00C96E-D9A8-AE3A-B333-D1851968ABD5}"/>
              </a:ext>
            </a:extLst>
          </p:cNvPr>
          <p:cNvSpPr>
            <a:spLocks noGrp="1"/>
          </p:cNvSpPr>
          <p:nvPr>
            <p:ph type="sldNum" sz="quarter" idx="12"/>
          </p:nvPr>
        </p:nvSpPr>
        <p:spPr/>
        <p:txBody>
          <a:body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1031576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E5B38-4C4B-B0AC-77A2-30885CDA66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67B07D-0A2F-EC4A-E3D7-5EBAB56CFD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41E2DB-D0CA-E85F-16C2-A1E08CC1B722}"/>
              </a:ext>
            </a:extLst>
          </p:cNvPr>
          <p:cNvSpPr>
            <a:spLocks noGrp="1"/>
          </p:cNvSpPr>
          <p:nvPr>
            <p:ph type="dt" sz="half" idx="10"/>
          </p:nvPr>
        </p:nvSpPr>
        <p:spPr/>
        <p:txBody>
          <a:bodyPr/>
          <a:lstStyle/>
          <a:p>
            <a:fld id="{60D9DEB9-E669-489B-AFBD-3130F503D41B}" type="datetimeFigureOut">
              <a:rPr lang="zh-CN" altLang="en-US" smtClean="0"/>
              <a:t>2022/9/18</a:t>
            </a:fld>
            <a:endParaRPr lang="zh-CN" altLang="en-US"/>
          </a:p>
        </p:txBody>
      </p:sp>
      <p:sp>
        <p:nvSpPr>
          <p:cNvPr id="5" name="页脚占位符 4">
            <a:extLst>
              <a:ext uri="{FF2B5EF4-FFF2-40B4-BE49-F238E27FC236}">
                <a16:creationId xmlns:a16="http://schemas.microsoft.com/office/drawing/2014/main" id="{5EFF49E8-60F7-9068-D5F3-F81532D9EA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15F68F-4274-5F81-AEA7-F07288360106}"/>
              </a:ext>
            </a:extLst>
          </p:cNvPr>
          <p:cNvSpPr>
            <a:spLocks noGrp="1"/>
          </p:cNvSpPr>
          <p:nvPr>
            <p:ph type="sldNum" sz="quarter" idx="12"/>
          </p:nvPr>
        </p:nvSpPr>
        <p:spPr/>
        <p:txBody>
          <a:body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1032031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676C5C-9922-242E-9BB2-BA98F24866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6C99753-B89D-AA71-4685-705C7E69D6C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0D16D9-B940-9248-0DD4-AE3E89514D32}"/>
              </a:ext>
            </a:extLst>
          </p:cNvPr>
          <p:cNvSpPr>
            <a:spLocks noGrp="1"/>
          </p:cNvSpPr>
          <p:nvPr>
            <p:ph type="dt" sz="half" idx="10"/>
          </p:nvPr>
        </p:nvSpPr>
        <p:spPr/>
        <p:txBody>
          <a:bodyPr/>
          <a:lstStyle/>
          <a:p>
            <a:fld id="{60D9DEB9-E669-489B-AFBD-3130F503D41B}" type="datetimeFigureOut">
              <a:rPr lang="zh-CN" altLang="en-US" smtClean="0"/>
              <a:t>2022/9/18</a:t>
            </a:fld>
            <a:endParaRPr lang="zh-CN" altLang="en-US"/>
          </a:p>
        </p:txBody>
      </p:sp>
      <p:sp>
        <p:nvSpPr>
          <p:cNvPr id="5" name="页脚占位符 4">
            <a:extLst>
              <a:ext uri="{FF2B5EF4-FFF2-40B4-BE49-F238E27FC236}">
                <a16:creationId xmlns:a16="http://schemas.microsoft.com/office/drawing/2014/main" id="{9027DB3B-51C6-06DE-8BFF-E7CBAAD168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A10061-C684-FBC1-2FFB-3BED5AEFF4CC}"/>
              </a:ext>
            </a:extLst>
          </p:cNvPr>
          <p:cNvSpPr>
            <a:spLocks noGrp="1"/>
          </p:cNvSpPr>
          <p:nvPr>
            <p:ph type="sldNum" sz="quarter" idx="12"/>
          </p:nvPr>
        </p:nvSpPr>
        <p:spPr/>
        <p:txBody>
          <a:body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3054249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DE04A-3FCB-4DF6-58C8-EDA57A2706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A55FD2-5A22-BD7B-7EF6-556790736FB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4BE276-6F6C-F630-6D6A-523EDA6C4DB5}"/>
              </a:ext>
            </a:extLst>
          </p:cNvPr>
          <p:cNvSpPr>
            <a:spLocks noGrp="1"/>
          </p:cNvSpPr>
          <p:nvPr>
            <p:ph type="dt" sz="half" idx="10"/>
          </p:nvPr>
        </p:nvSpPr>
        <p:spPr/>
        <p:txBody>
          <a:bodyPr/>
          <a:lstStyle/>
          <a:p>
            <a:fld id="{60D9DEB9-E669-489B-AFBD-3130F503D41B}" type="datetimeFigureOut">
              <a:rPr lang="zh-CN" altLang="en-US" smtClean="0"/>
              <a:t>2022/9/18</a:t>
            </a:fld>
            <a:endParaRPr lang="zh-CN" altLang="en-US"/>
          </a:p>
        </p:txBody>
      </p:sp>
      <p:sp>
        <p:nvSpPr>
          <p:cNvPr id="5" name="页脚占位符 4">
            <a:extLst>
              <a:ext uri="{FF2B5EF4-FFF2-40B4-BE49-F238E27FC236}">
                <a16:creationId xmlns:a16="http://schemas.microsoft.com/office/drawing/2014/main" id="{C327FC4E-E9EB-331C-58E1-3FAFE5FF19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962950-B43E-8374-577F-4B1D14982CE7}"/>
              </a:ext>
            </a:extLst>
          </p:cNvPr>
          <p:cNvSpPr>
            <a:spLocks noGrp="1"/>
          </p:cNvSpPr>
          <p:nvPr>
            <p:ph type="sldNum" sz="quarter" idx="12"/>
          </p:nvPr>
        </p:nvSpPr>
        <p:spPr/>
        <p:txBody>
          <a:body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58196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2C6E6-F16D-3D16-8C0F-C1E20C25326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BCE68C8-4F3D-64E7-B67D-4001B1EDD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37E0A46-121F-EF78-5481-33E605B80DD8}"/>
              </a:ext>
            </a:extLst>
          </p:cNvPr>
          <p:cNvSpPr>
            <a:spLocks noGrp="1"/>
          </p:cNvSpPr>
          <p:nvPr>
            <p:ph type="dt" sz="half" idx="10"/>
          </p:nvPr>
        </p:nvSpPr>
        <p:spPr/>
        <p:txBody>
          <a:bodyPr/>
          <a:lstStyle/>
          <a:p>
            <a:fld id="{60D9DEB9-E669-489B-AFBD-3130F503D41B}" type="datetimeFigureOut">
              <a:rPr lang="zh-CN" altLang="en-US" smtClean="0"/>
              <a:t>2022/9/18</a:t>
            </a:fld>
            <a:endParaRPr lang="zh-CN" altLang="en-US"/>
          </a:p>
        </p:txBody>
      </p:sp>
      <p:sp>
        <p:nvSpPr>
          <p:cNvPr id="5" name="页脚占位符 4">
            <a:extLst>
              <a:ext uri="{FF2B5EF4-FFF2-40B4-BE49-F238E27FC236}">
                <a16:creationId xmlns:a16="http://schemas.microsoft.com/office/drawing/2014/main" id="{A7FF6927-1E28-C53B-547E-B36FCCB046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D0733A-4990-5C1B-521F-660D93EE41B5}"/>
              </a:ext>
            </a:extLst>
          </p:cNvPr>
          <p:cNvSpPr>
            <a:spLocks noGrp="1"/>
          </p:cNvSpPr>
          <p:nvPr>
            <p:ph type="sldNum" sz="quarter" idx="12"/>
          </p:nvPr>
        </p:nvSpPr>
        <p:spPr/>
        <p:txBody>
          <a:body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152948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76DCE-E8B0-C0FB-57FA-59391D4BD4D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625BB8-4748-A983-A021-B1328B38809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71A9C46-443D-FDF0-D5A1-DCB14542FE5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A5E9EC1-B12B-E3A5-D34B-8FDB16B7A00A}"/>
              </a:ext>
            </a:extLst>
          </p:cNvPr>
          <p:cNvSpPr>
            <a:spLocks noGrp="1"/>
          </p:cNvSpPr>
          <p:nvPr>
            <p:ph type="dt" sz="half" idx="10"/>
          </p:nvPr>
        </p:nvSpPr>
        <p:spPr/>
        <p:txBody>
          <a:bodyPr/>
          <a:lstStyle/>
          <a:p>
            <a:fld id="{60D9DEB9-E669-489B-AFBD-3130F503D41B}" type="datetimeFigureOut">
              <a:rPr lang="zh-CN" altLang="en-US" smtClean="0"/>
              <a:t>2022/9/18</a:t>
            </a:fld>
            <a:endParaRPr lang="zh-CN" altLang="en-US"/>
          </a:p>
        </p:txBody>
      </p:sp>
      <p:sp>
        <p:nvSpPr>
          <p:cNvPr id="6" name="页脚占位符 5">
            <a:extLst>
              <a:ext uri="{FF2B5EF4-FFF2-40B4-BE49-F238E27FC236}">
                <a16:creationId xmlns:a16="http://schemas.microsoft.com/office/drawing/2014/main" id="{6040BF75-2ACF-23E5-7A02-1F42C31F07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66F539-9B82-07AD-8E19-A1F2AAC9EAA1}"/>
              </a:ext>
            </a:extLst>
          </p:cNvPr>
          <p:cNvSpPr>
            <a:spLocks noGrp="1"/>
          </p:cNvSpPr>
          <p:nvPr>
            <p:ph type="sldNum" sz="quarter" idx="12"/>
          </p:nvPr>
        </p:nvSpPr>
        <p:spPr/>
        <p:txBody>
          <a:body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3427603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45251-D165-9DB8-91B9-D8EAEBCD13D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0E836F5-4B37-2A98-078C-030DD1E4A8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184365-7293-3AAD-7701-EB57D779658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8BDD3B-4D4B-0356-ECD2-084E887821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EE9B9EF-E3F3-81A9-0A0F-53107C6D3E2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53F5ABF-77E2-700B-7B53-3653C9F1E968}"/>
              </a:ext>
            </a:extLst>
          </p:cNvPr>
          <p:cNvSpPr>
            <a:spLocks noGrp="1"/>
          </p:cNvSpPr>
          <p:nvPr>
            <p:ph type="dt" sz="half" idx="10"/>
          </p:nvPr>
        </p:nvSpPr>
        <p:spPr/>
        <p:txBody>
          <a:bodyPr/>
          <a:lstStyle/>
          <a:p>
            <a:fld id="{60D9DEB9-E669-489B-AFBD-3130F503D41B}" type="datetimeFigureOut">
              <a:rPr lang="zh-CN" altLang="en-US" smtClean="0"/>
              <a:t>2022/9/18</a:t>
            </a:fld>
            <a:endParaRPr lang="zh-CN" altLang="en-US"/>
          </a:p>
        </p:txBody>
      </p:sp>
      <p:sp>
        <p:nvSpPr>
          <p:cNvPr id="8" name="页脚占位符 7">
            <a:extLst>
              <a:ext uri="{FF2B5EF4-FFF2-40B4-BE49-F238E27FC236}">
                <a16:creationId xmlns:a16="http://schemas.microsoft.com/office/drawing/2014/main" id="{DE93ADA6-AE82-32FD-F8E0-942F5DD33CE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10B414E-02DC-BA7B-17FB-3ACF0C507915}"/>
              </a:ext>
            </a:extLst>
          </p:cNvPr>
          <p:cNvSpPr>
            <a:spLocks noGrp="1"/>
          </p:cNvSpPr>
          <p:nvPr>
            <p:ph type="sldNum" sz="quarter" idx="12"/>
          </p:nvPr>
        </p:nvSpPr>
        <p:spPr/>
        <p:txBody>
          <a:body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370787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45949-86FF-5614-659D-CF161839D0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DE397D9-242B-FED1-2F13-21F849ABCDC9}"/>
              </a:ext>
            </a:extLst>
          </p:cNvPr>
          <p:cNvSpPr>
            <a:spLocks noGrp="1"/>
          </p:cNvSpPr>
          <p:nvPr>
            <p:ph type="dt" sz="half" idx="10"/>
          </p:nvPr>
        </p:nvSpPr>
        <p:spPr/>
        <p:txBody>
          <a:bodyPr/>
          <a:lstStyle/>
          <a:p>
            <a:fld id="{60D9DEB9-E669-489B-AFBD-3130F503D41B}" type="datetimeFigureOut">
              <a:rPr lang="zh-CN" altLang="en-US" smtClean="0"/>
              <a:t>2022/9/18</a:t>
            </a:fld>
            <a:endParaRPr lang="zh-CN" altLang="en-US"/>
          </a:p>
        </p:txBody>
      </p:sp>
      <p:sp>
        <p:nvSpPr>
          <p:cNvPr id="4" name="页脚占位符 3">
            <a:extLst>
              <a:ext uri="{FF2B5EF4-FFF2-40B4-BE49-F238E27FC236}">
                <a16:creationId xmlns:a16="http://schemas.microsoft.com/office/drawing/2014/main" id="{0662D3BC-C88E-AAC7-456E-D76F0F9C083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97B16B0-0A73-ACB2-3700-2838A21A2608}"/>
              </a:ext>
            </a:extLst>
          </p:cNvPr>
          <p:cNvSpPr>
            <a:spLocks noGrp="1"/>
          </p:cNvSpPr>
          <p:nvPr>
            <p:ph type="sldNum" sz="quarter" idx="12"/>
          </p:nvPr>
        </p:nvSpPr>
        <p:spPr/>
        <p:txBody>
          <a:body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2634100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055ACB0-4515-753A-A189-6313BC718D31}"/>
              </a:ext>
            </a:extLst>
          </p:cNvPr>
          <p:cNvSpPr>
            <a:spLocks noGrp="1"/>
          </p:cNvSpPr>
          <p:nvPr>
            <p:ph type="dt" sz="half" idx="10"/>
          </p:nvPr>
        </p:nvSpPr>
        <p:spPr/>
        <p:txBody>
          <a:bodyPr/>
          <a:lstStyle/>
          <a:p>
            <a:fld id="{60D9DEB9-E669-489B-AFBD-3130F503D41B}" type="datetimeFigureOut">
              <a:rPr lang="zh-CN" altLang="en-US" smtClean="0"/>
              <a:t>2022/9/18</a:t>
            </a:fld>
            <a:endParaRPr lang="zh-CN" altLang="en-US"/>
          </a:p>
        </p:txBody>
      </p:sp>
      <p:sp>
        <p:nvSpPr>
          <p:cNvPr id="3" name="页脚占位符 2">
            <a:extLst>
              <a:ext uri="{FF2B5EF4-FFF2-40B4-BE49-F238E27FC236}">
                <a16:creationId xmlns:a16="http://schemas.microsoft.com/office/drawing/2014/main" id="{1BB29FC2-6E2B-6CA3-DE9F-ADC219B10DC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EB6C5C6-1409-6460-BBEB-162F9D1BD577}"/>
              </a:ext>
            </a:extLst>
          </p:cNvPr>
          <p:cNvSpPr>
            <a:spLocks noGrp="1"/>
          </p:cNvSpPr>
          <p:nvPr>
            <p:ph type="sldNum" sz="quarter" idx="12"/>
          </p:nvPr>
        </p:nvSpPr>
        <p:spPr/>
        <p:txBody>
          <a:body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238092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EE6BB-3D0D-B08B-F127-AD5DEB2D18D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5CE9A13-6307-C7A9-6CCF-116368D68E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DF83326-87F2-84C6-DDE8-5A9DB4455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2ACB96-AF27-FCFE-506E-4799309365E6}"/>
              </a:ext>
            </a:extLst>
          </p:cNvPr>
          <p:cNvSpPr>
            <a:spLocks noGrp="1"/>
          </p:cNvSpPr>
          <p:nvPr>
            <p:ph type="dt" sz="half" idx="10"/>
          </p:nvPr>
        </p:nvSpPr>
        <p:spPr/>
        <p:txBody>
          <a:bodyPr/>
          <a:lstStyle/>
          <a:p>
            <a:fld id="{60D9DEB9-E669-489B-AFBD-3130F503D41B}" type="datetimeFigureOut">
              <a:rPr lang="zh-CN" altLang="en-US" smtClean="0"/>
              <a:t>2022/9/18</a:t>
            </a:fld>
            <a:endParaRPr lang="zh-CN" altLang="en-US"/>
          </a:p>
        </p:txBody>
      </p:sp>
      <p:sp>
        <p:nvSpPr>
          <p:cNvPr id="6" name="页脚占位符 5">
            <a:extLst>
              <a:ext uri="{FF2B5EF4-FFF2-40B4-BE49-F238E27FC236}">
                <a16:creationId xmlns:a16="http://schemas.microsoft.com/office/drawing/2014/main" id="{6FE226AA-F045-67F8-5CA0-8AA1F5719B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B37234-1E5B-B7B0-03A4-346FA2927CBF}"/>
              </a:ext>
            </a:extLst>
          </p:cNvPr>
          <p:cNvSpPr>
            <a:spLocks noGrp="1"/>
          </p:cNvSpPr>
          <p:nvPr>
            <p:ph type="sldNum" sz="quarter" idx="12"/>
          </p:nvPr>
        </p:nvSpPr>
        <p:spPr/>
        <p:txBody>
          <a:body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186097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6931-5917-E2DD-BB10-A4690D9E32E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7DDE575-0229-F832-A418-01F20863A3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E5FD78-45F8-6468-3510-FDA743084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8CD403-00EB-0CB7-D547-9268BA77266C}"/>
              </a:ext>
            </a:extLst>
          </p:cNvPr>
          <p:cNvSpPr>
            <a:spLocks noGrp="1"/>
          </p:cNvSpPr>
          <p:nvPr>
            <p:ph type="dt" sz="half" idx="10"/>
          </p:nvPr>
        </p:nvSpPr>
        <p:spPr/>
        <p:txBody>
          <a:bodyPr/>
          <a:lstStyle/>
          <a:p>
            <a:fld id="{60D9DEB9-E669-489B-AFBD-3130F503D41B}" type="datetimeFigureOut">
              <a:rPr lang="zh-CN" altLang="en-US" smtClean="0"/>
              <a:t>2022/9/18</a:t>
            </a:fld>
            <a:endParaRPr lang="zh-CN" altLang="en-US"/>
          </a:p>
        </p:txBody>
      </p:sp>
      <p:sp>
        <p:nvSpPr>
          <p:cNvPr id="6" name="页脚占位符 5">
            <a:extLst>
              <a:ext uri="{FF2B5EF4-FFF2-40B4-BE49-F238E27FC236}">
                <a16:creationId xmlns:a16="http://schemas.microsoft.com/office/drawing/2014/main" id="{F7AF1A08-7F21-3D80-B033-3CEF9B7693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D4D004-5DD3-954C-1968-1A463AACF26E}"/>
              </a:ext>
            </a:extLst>
          </p:cNvPr>
          <p:cNvSpPr>
            <a:spLocks noGrp="1"/>
          </p:cNvSpPr>
          <p:nvPr>
            <p:ph type="sldNum" sz="quarter" idx="12"/>
          </p:nvPr>
        </p:nvSpPr>
        <p:spPr/>
        <p:txBody>
          <a:body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704259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0">
          <a:fgClr>
            <a:schemeClr val="accent2"/>
          </a:fgClr>
          <a:bgClr>
            <a:schemeClr val="bg1"/>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A67FEE8-C901-3F34-04D5-CBC1092C4E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893C00C-4681-5368-E3A4-C3C0C2C1DA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D7BF23-8369-478A-3BD3-030AC2B561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D9DEB9-E669-489B-AFBD-3130F503D41B}" type="datetimeFigureOut">
              <a:rPr lang="zh-CN" altLang="en-US" smtClean="0"/>
              <a:t>2022/9/18</a:t>
            </a:fld>
            <a:endParaRPr lang="zh-CN" altLang="en-US"/>
          </a:p>
        </p:txBody>
      </p:sp>
      <p:sp>
        <p:nvSpPr>
          <p:cNvPr id="5" name="页脚占位符 4">
            <a:extLst>
              <a:ext uri="{FF2B5EF4-FFF2-40B4-BE49-F238E27FC236}">
                <a16:creationId xmlns:a16="http://schemas.microsoft.com/office/drawing/2014/main" id="{3659014E-4232-5B4F-DB59-CF23B3AF89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0641471-2ED7-85D5-8C6D-EAE641E8AB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A22FBA-2A4E-4BFD-ACDD-66B7E08E61E3}" type="slidenum">
              <a:rPr lang="zh-CN" altLang="en-US" smtClean="0"/>
              <a:t>‹#›</a:t>
            </a:fld>
            <a:endParaRPr lang="zh-CN" altLang="en-US"/>
          </a:p>
        </p:txBody>
      </p:sp>
    </p:spTree>
    <p:extLst>
      <p:ext uri="{BB962C8B-B14F-4D97-AF65-F5344CB8AC3E}">
        <p14:creationId xmlns:p14="http://schemas.microsoft.com/office/powerpoint/2010/main" val="1372075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4.png"/><Relationship Id="rId4" Type="http://schemas.openxmlformats.org/officeDocument/2006/relationships/image" Target="../media/image53.jp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6.png"/><Relationship Id="rId4" Type="http://schemas.openxmlformats.org/officeDocument/2006/relationships/image" Target="../media/image5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baike.baidu.com/item/%E7%AE%A1%E5%AD%90%C2%B7%E5%BD%A2%E5%8A%BF%E8%A7%A3/19831143?fromModule=lemma_inlin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B9895-6A28-F5F5-7EE6-053C59B1896F}"/>
              </a:ext>
            </a:extLst>
          </p:cNvPr>
          <p:cNvSpPr>
            <a:spLocks noGrp="1"/>
          </p:cNvSpPr>
          <p:nvPr>
            <p:ph type="title"/>
          </p:nvPr>
        </p:nvSpPr>
        <p:spPr>
          <a:xfrm>
            <a:off x="0" y="0"/>
            <a:ext cx="12192000" cy="6858000"/>
          </a:xfrm>
          <a:blipFill dpi="0" rotWithShape="1">
            <a:blip r:embed="rId2">
              <a:alphaModFix amt="95000"/>
            </a:blip>
            <a:srcRect/>
            <a:stretch>
              <a:fillRect/>
            </a:stretch>
          </a:blipFill>
        </p:spPr>
        <p:txBody>
          <a:bodyPr>
            <a:normAutofit/>
          </a:bodyPr>
          <a:lstStyle/>
          <a:p>
            <a:r>
              <a:rPr lang="en-US" altLang="zh-CN" sz="100" dirty="0"/>
              <a:t>1</a:t>
            </a:r>
            <a:endParaRPr lang="zh-CN" altLang="en-US" sz="100" dirty="0"/>
          </a:p>
        </p:txBody>
      </p:sp>
      <p:sp>
        <p:nvSpPr>
          <p:cNvPr id="3" name="内容占位符 2">
            <a:extLst>
              <a:ext uri="{FF2B5EF4-FFF2-40B4-BE49-F238E27FC236}">
                <a16:creationId xmlns:a16="http://schemas.microsoft.com/office/drawing/2014/main" id="{2F719F2D-5944-321D-8999-94429FA83AF1}"/>
              </a:ext>
            </a:extLst>
          </p:cNvPr>
          <p:cNvSpPr>
            <a:spLocks noGrp="1"/>
          </p:cNvSpPr>
          <p:nvPr>
            <p:ph idx="1"/>
          </p:nvPr>
        </p:nvSpPr>
        <p:spPr>
          <a:xfrm>
            <a:off x="838200" y="1851025"/>
            <a:ext cx="10515600" cy="4351338"/>
          </a:xfrm>
        </p:spPr>
        <p:txBody>
          <a:bodyPr/>
          <a:lstStyle/>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372268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5C1FE-CC7B-0B43-F050-5BA6FABB6206}"/>
              </a:ext>
            </a:extLst>
          </p:cNvPr>
          <p:cNvSpPr>
            <a:spLocks noGrp="1"/>
          </p:cNvSpPr>
          <p:nvPr>
            <p:ph type="title"/>
          </p:nvPr>
        </p:nvSpPr>
        <p:spPr/>
        <p:txBody>
          <a:bodyPr>
            <a:normAutofit/>
          </a:bodyPr>
          <a:lstStyle/>
          <a:p>
            <a:pPr algn="ctr"/>
            <a:r>
              <a:rPr lang="zh-CN" altLang="en-US" sz="5400" b="1" dirty="0"/>
              <a:t>文化强国</a:t>
            </a:r>
          </a:p>
        </p:txBody>
      </p:sp>
      <p:pic>
        <p:nvPicPr>
          <p:cNvPr id="4098" name="Picture 2">
            <a:extLst>
              <a:ext uri="{FF2B5EF4-FFF2-40B4-BE49-F238E27FC236}">
                <a16:creationId xmlns:a16="http://schemas.microsoft.com/office/drawing/2014/main" id="{7D63B324-3401-DA08-D35E-561E5A8252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78849"/>
            <a:ext cx="6106208" cy="457965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24CEB89-3667-23FA-F1F4-6D379D7181C5}"/>
              </a:ext>
            </a:extLst>
          </p:cNvPr>
          <p:cNvSpPr txBox="1"/>
          <p:nvPr/>
        </p:nvSpPr>
        <p:spPr>
          <a:xfrm>
            <a:off x="8120463" y="1776264"/>
            <a:ext cx="3690379" cy="2000548"/>
          </a:xfrm>
          <a:prstGeom prst="rect">
            <a:avLst/>
          </a:prstGeom>
          <a:noFill/>
        </p:spPr>
        <p:txBody>
          <a:bodyPr vert="horz" wrap="square" rtlCol="0">
            <a:spAutoFit/>
          </a:bodyPr>
          <a:lstStyle/>
          <a:p>
            <a:pPr algn="ctr"/>
            <a:r>
              <a:rPr lang="zh-CN" altLang="en-US" sz="2800" b="1" i="0" dirty="0">
                <a:solidFill>
                  <a:srgbClr val="333333"/>
                </a:solidFill>
                <a:effectLst/>
                <a:latin typeface="Microsoft Yahei" panose="020B0503020204020204" pitchFamily="34" charset="-122"/>
                <a:ea typeface="Microsoft Yahei" panose="020B0503020204020204" pitchFamily="34" charset="-122"/>
              </a:rPr>
              <a:t>反对“文化挪用”！</a:t>
            </a:r>
            <a:endParaRPr lang="en-US" altLang="zh-CN" sz="2800" b="1" i="0" dirty="0">
              <a:solidFill>
                <a:srgbClr val="333333"/>
              </a:solidFill>
              <a:effectLst/>
              <a:latin typeface="Microsoft Yahei" panose="020B0503020204020204" pitchFamily="34" charset="-122"/>
              <a:ea typeface="Microsoft Yahei" panose="020B0503020204020204" pitchFamily="34" charset="-122"/>
            </a:endParaRPr>
          </a:p>
          <a:p>
            <a:pPr algn="l"/>
            <a:endParaRPr lang="en-US" altLang="zh-CN" sz="2400" b="1" dirty="0">
              <a:solidFill>
                <a:srgbClr val="333333"/>
              </a:solidFill>
              <a:latin typeface="Microsoft Yahei" panose="020B0503020204020204" pitchFamily="34" charset="-122"/>
              <a:ea typeface="Microsoft Yahei" panose="020B0503020204020204" pitchFamily="34" charset="-122"/>
            </a:endParaRPr>
          </a:p>
          <a:p>
            <a:pPr algn="l"/>
            <a:r>
              <a:rPr lang="zh-CN" altLang="en-US" sz="2400" b="1" i="0" dirty="0">
                <a:solidFill>
                  <a:srgbClr val="333333"/>
                </a:solidFill>
                <a:effectLst/>
                <a:latin typeface="Microsoft Yahei" panose="020B0503020204020204" pitchFamily="34" charset="-122"/>
                <a:ea typeface="Microsoft Yahei" panose="020B0503020204020204" pitchFamily="34" charset="-122"/>
              </a:rPr>
              <a:t>  中国留学生穿华服到巴黎迪奥总部抗议</a:t>
            </a:r>
            <a:endParaRPr lang="en-US" altLang="zh-CN" sz="2400" b="1" i="0" dirty="0">
              <a:solidFill>
                <a:srgbClr val="333333"/>
              </a:solidFill>
              <a:effectLst/>
              <a:latin typeface="Microsoft Yahei" panose="020B0503020204020204" pitchFamily="34" charset="-122"/>
              <a:ea typeface="Microsoft Yahei" panose="020B0503020204020204" pitchFamily="34" charset="-122"/>
            </a:endParaRPr>
          </a:p>
          <a:p>
            <a:pPr algn="l"/>
            <a:endParaRPr lang="zh-CN" altLang="en-US" sz="2400" b="1" i="0" dirty="0">
              <a:solidFill>
                <a:srgbClr val="333333"/>
              </a:solidFill>
              <a:effectLst/>
              <a:latin typeface="Microsoft Yahei" panose="020B0503020204020204" pitchFamily="34" charset="-122"/>
              <a:ea typeface="Microsoft Yahei" panose="020B0503020204020204" pitchFamily="34" charset="-122"/>
            </a:endParaRPr>
          </a:p>
        </p:txBody>
      </p:sp>
      <p:grpSp>
        <p:nvGrpSpPr>
          <p:cNvPr id="3" name="组合 2">
            <a:extLst>
              <a:ext uri="{FF2B5EF4-FFF2-40B4-BE49-F238E27FC236}">
                <a16:creationId xmlns:a16="http://schemas.microsoft.com/office/drawing/2014/main" id="{1310A024-D076-2DDC-46D3-5E0236C07D7E}"/>
              </a:ext>
            </a:extLst>
          </p:cNvPr>
          <p:cNvGrpSpPr/>
          <p:nvPr/>
        </p:nvGrpSpPr>
        <p:grpSpPr>
          <a:xfrm>
            <a:off x="8334472" y="3607067"/>
            <a:ext cx="3048000" cy="2694920"/>
            <a:chOff x="8334472" y="3607067"/>
            <a:chExt cx="3048000" cy="2694920"/>
          </a:xfrm>
        </p:grpSpPr>
        <p:sp>
          <p:nvSpPr>
            <p:cNvPr id="5" name="文本框 4">
              <a:extLst>
                <a:ext uri="{FF2B5EF4-FFF2-40B4-BE49-F238E27FC236}">
                  <a16:creationId xmlns:a16="http://schemas.microsoft.com/office/drawing/2014/main" id="{300A7B54-76E6-567D-4728-6B0FAB18CE55}"/>
                </a:ext>
              </a:extLst>
            </p:cNvPr>
            <p:cNvSpPr txBox="1"/>
            <p:nvPr/>
          </p:nvSpPr>
          <p:spPr>
            <a:xfrm>
              <a:off x="8334472" y="3607067"/>
              <a:ext cx="3048000" cy="523220"/>
            </a:xfrm>
            <a:prstGeom prst="rect">
              <a:avLst/>
            </a:prstGeom>
            <a:noFill/>
          </p:spPr>
          <p:txBody>
            <a:bodyPr wrap="square" rtlCol="0">
              <a:spAutoFit/>
            </a:bodyPr>
            <a:lstStyle/>
            <a:p>
              <a:r>
                <a:rPr lang="zh-CN" altLang="en-US" sz="2800" b="1" dirty="0"/>
                <a:t>  为中国儿女点赞</a:t>
              </a:r>
            </a:p>
          </p:txBody>
        </p:sp>
        <p:pic>
          <p:nvPicPr>
            <p:cNvPr id="4100" name="Picture 4" descr="点赞国家表情包 的图像结果">
              <a:extLst>
                <a:ext uri="{FF2B5EF4-FFF2-40B4-BE49-F238E27FC236}">
                  <a16:creationId xmlns:a16="http://schemas.microsoft.com/office/drawing/2014/main" id="{480AD7B3-7B17-736B-0C77-FCF5CC768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622" y="4130287"/>
              <a:ext cx="2171700" cy="217170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747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anim calcmode="lin" valueType="num">
                                      <p:cBhvr>
                                        <p:cTn id="8" dur="500" fill="hold"/>
                                        <p:tgtEl>
                                          <p:spTgt spid="4098"/>
                                        </p:tgtEl>
                                        <p:attrNameLst>
                                          <p:attrName>ppt_x</p:attrName>
                                        </p:attrNameLst>
                                      </p:cBhvr>
                                      <p:tavLst>
                                        <p:tav tm="0">
                                          <p:val>
                                            <p:strVal val="#ppt_x"/>
                                          </p:val>
                                        </p:tav>
                                        <p:tav tm="100000">
                                          <p:val>
                                            <p:strVal val="#ppt_x"/>
                                          </p:val>
                                        </p:tav>
                                      </p:tavLst>
                                    </p:anim>
                                    <p:anim calcmode="lin" valueType="num">
                                      <p:cBhvr>
                                        <p:cTn id="9" dur="5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anim calcmode="lin" valueType="num">
                                      <p:cBhvr>
                                        <p:cTn id="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anim calcmode="lin" valueType="num">
                                      <p:cBhvr>
                                        <p:cTn id="2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anim calcmode="lin" valueType="num">
                                      <p:cBhvr>
                                        <p:cTn id="27" dur="500" fill="hold"/>
                                        <p:tgtEl>
                                          <p:spTgt spid="3"/>
                                        </p:tgtEl>
                                        <p:attrNameLst>
                                          <p:attrName>ppt_x</p:attrName>
                                        </p:attrNameLst>
                                      </p:cBhvr>
                                      <p:tavLst>
                                        <p:tav tm="0">
                                          <p:val>
                                            <p:strVal val="#ppt_x"/>
                                          </p:val>
                                        </p:tav>
                                        <p:tav tm="100000">
                                          <p:val>
                                            <p:strVal val="#ppt_x"/>
                                          </p:val>
                                        </p:tav>
                                      </p:tavLst>
                                    </p:anim>
                                    <p:anim calcmode="lin" valueType="num">
                                      <p:cBhvr>
                                        <p:cTn id="28"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C0F68-1007-926B-5BD4-A9736C3DD116}"/>
              </a:ext>
            </a:extLst>
          </p:cNvPr>
          <p:cNvSpPr>
            <a:spLocks noGrp="1"/>
          </p:cNvSpPr>
          <p:nvPr>
            <p:ph type="title"/>
          </p:nvPr>
        </p:nvSpPr>
        <p:spPr>
          <a:xfrm>
            <a:off x="1421859" y="0"/>
            <a:ext cx="10515600" cy="1325563"/>
          </a:xfrm>
        </p:spPr>
        <p:txBody>
          <a:bodyPr>
            <a:normAutofit/>
          </a:bodyPr>
          <a:lstStyle/>
          <a:p>
            <a:pPr algn="ctr"/>
            <a:r>
              <a:rPr lang="zh-CN" altLang="en-US" sz="5400" b="1" dirty="0"/>
              <a:t>科技强国</a:t>
            </a:r>
          </a:p>
        </p:txBody>
      </p:sp>
      <p:pic>
        <p:nvPicPr>
          <p:cNvPr id="5124" name="Picture 4" descr="查看源图像">
            <a:extLst>
              <a:ext uri="{FF2B5EF4-FFF2-40B4-BE49-F238E27FC236}">
                <a16:creationId xmlns:a16="http://schemas.microsoft.com/office/drawing/2014/main" id="{C2E6A195-69C8-6ACD-5DAC-A65C273364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4668" y="715231"/>
            <a:ext cx="4020854" cy="605484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6B78748-06FE-A935-7500-DBC017218107}"/>
              </a:ext>
            </a:extLst>
          </p:cNvPr>
          <p:cNvSpPr txBox="1"/>
          <p:nvPr/>
        </p:nvSpPr>
        <p:spPr>
          <a:xfrm>
            <a:off x="5252169" y="1612866"/>
            <a:ext cx="4915157" cy="4674956"/>
          </a:xfrm>
          <a:prstGeom prst="rect">
            <a:avLst/>
          </a:prstGeom>
          <a:noFill/>
        </p:spPr>
        <p:txBody>
          <a:bodyPr wrap="square" rtlCol="0">
            <a:spAutoFit/>
          </a:bodyPr>
          <a:lstStyle/>
          <a:p>
            <a:r>
              <a:rPr lang="en-US" altLang="zh-CN" sz="2000" b="1" dirty="0">
                <a:latin typeface="华文仿宋" panose="02010600040101010101" pitchFamily="2" charset="-122"/>
                <a:ea typeface="华文仿宋" panose="02010600040101010101" pitchFamily="2" charset="-122"/>
              </a:rPr>
              <a:t>1.</a:t>
            </a:r>
            <a:r>
              <a:rPr lang="zh-CN" altLang="en-US" sz="2000" b="1" dirty="0">
                <a:latin typeface="华文仿宋" panose="02010600040101010101" pitchFamily="2" charset="-122"/>
                <a:ea typeface="华文仿宋" panose="02010600040101010101" pitchFamily="2" charset="-122"/>
              </a:rPr>
              <a:t>天上有“宫阙”：中国正式进入空间站时代</a:t>
            </a:r>
            <a:endParaRPr lang="en-US" altLang="zh-CN" sz="2000" b="1" dirty="0">
              <a:latin typeface="华文仿宋" panose="02010600040101010101" pitchFamily="2" charset="-122"/>
              <a:ea typeface="华文仿宋" panose="02010600040101010101" pitchFamily="2" charset="-122"/>
            </a:endParaRPr>
          </a:p>
          <a:p>
            <a:endParaRPr lang="en-US" altLang="zh-CN" sz="2000" b="1" dirty="0">
              <a:latin typeface="华文仿宋" panose="02010600040101010101" pitchFamily="2" charset="-122"/>
              <a:ea typeface="华文仿宋" panose="02010600040101010101" pitchFamily="2" charset="-122"/>
            </a:endParaRPr>
          </a:p>
          <a:p>
            <a:r>
              <a:rPr lang="en-US" altLang="zh-CN" sz="2000" b="1" dirty="0">
                <a:latin typeface="华文仿宋" panose="02010600040101010101" pitchFamily="2" charset="-122"/>
                <a:ea typeface="华文仿宋" panose="02010600040101010101" pitchFamily="2" charset="-122"/>
              </a:rPr>
              <a:t>2.</a:t>
            </a:r>
            <a:r>
              <a:rPr lang="zh-CN" altLang="en-US" sz="2000" b="1" dirty="0">
                <a:latin typeface="华文仿宋" panose="02010600040101010101" pitchFamily="2" charset="-122"/>
                <a:ea typeface="华文仿宋" panose="02010600040101010101" pitchFamily="2" charset="-122"/>
              </a:rPr>
              <a:t>祝融号“下凡”：中国火神踏上火星</a:t>
            </a:r>
            <a:endParaRPr lang="en-US" altLang="zh-CN" sz="2000" b="1" dirty="0">
              <a:latin typeface="华文仿宋" panose="02010600040101010101" pitchFamily="2" charset="-122"/>
              <a:ea typeface="华文仿宋" panose="02010600040101010101" pitchFamily="2" charset="-122"/>
            </a:endParaRPr>
          </a:p>
          <a:p>
            <a:endParaRPr lang="en-US" altLang="zh-CN" sz="2000" b="1" dirty="0">
              <a:latin typeface="华文仿宋" panose="02010600040101010101" pitchFamily="2" charset="-122"/>
              <a:ea typeface="华文仿宋" panose="02010600040101010101" pitchFamily="2" charset="-122"/>
            </a:endParaRPr>
          </a:p>
          <a:p>
            <a:r>
              <a:rPr lang="en-US" altLang="zh-CN" sz="2000" b="1" dirty="0">
                <a:latin typeface="华文仿宋" panose="02010600040101010101" pitchFamily="2" charset="-122"/>
                <a:ea typeface="华文仿宋" panose="02010600040101010101" pitchFamily="2" charset="-122"/>
              </a:rPr>
              <a:t>3.</a:t>
            </a:r>
            <a:r>
              <a:rPr lang="zh-CN" altLang="en-US" sz="2000" b="1" dirty="0">
                <a:latin typeface="华文仿宋" panose="02010600040101010101" pitchFamily="2" charset="-122"/>
                <a:ea typeface="华文仿宋" panose="02010600040101010101" pitchFamily="2" charset="-122"/>
              </a:rPr>
              <a:t>羲和号升空：中国进入探日时代</a:t>
            </a:r>
            <a:endParaRPr lang="en-US" altLang="zh-CN" sz="2000" b="1" dirty="0">
              <a:latin typeface="华文仿宋" panose="02010600040101010101" pitchFamily="2" charset="-122"/>
              <a:ea typeface="华文仿宋" panose="02010600040101010101" pitchFamily="2" charset="-122"/>
            </a:endParaRPr>
          </a:p>
          <a:p>
            <a:endParaRPr lang="en-US" altLang="zh-CN" sz="2000" b="1" dirty="0">
              <a:latin typeface="华文仿宋" panose="02010600040101010101" pitchFamily="2" charset="-122"/>
              <a:ea typeface="华文仿宋" panose="02010600040101010101" pitchFamily="2" charset="-122"/>
            </a:endParaRPr>
          </a:p>
          <a:p>
            <a:r>
              <a:rPr lang="en-US" altLang="zh-CN" sz="2000" b="1" dirty="0">
                <a:latin typeface="华文仿宋" panose="02010600040101010101" pitchFamily="2" charset="-122"/>
                <a:ea typeface="华文仿宋" panose="02010600040101010101" pitchFamily="2" charset="-122"/>
              </a:rPr>
              <a:t>4.</a:t>
            </a:r>
            <a:r>
              <a:rPr lang="zh-CN" altLang="en-US" sz="2000" b="1" dirty="0">
                <a:latin typeface="华文仿宋" panose="02010600040101010101" pitchFamily="2" charset="-122"/>
                <a:ea typeface="华文仿宋" panose="02010600040101010101" pitchFamily="2" charset="-122"/>
              </a:rPr>
              <a:t>万水千山只等闲：长征火箭发射突破记录</a:t>
            </a:r>
            <a:endParaRPr lang="en-US" altLang="zh-CN" sz="2000" b="1" dirty="0">
              <a:latin typeface="华文仿宋" panose="02010600040101010101" pitchFamily="2" charset="-122"/>
              <a:ea typeface="华文仿宋" panose="02010600040101010101" pitchFamily="2" charset="-122"/>
            </a:endParaRPr>
          </a:p>
          <a:p>
            <a:endParaRPr lang="en-US" altLang="zh-CN" sz="2000" b="1" dirty="0">
              <a:latin typeface="华文仿宋" panose="02010600040101010101" pitchFamily="2" charset="-122"/>
              <a:ea typeface="华文仿宋" panose="02010600040101010101" pitchFamily="2" charset="-122"/>
            </a:endParaRPr>
          </a:p>
          <a:p>
            <a:r>
              <a:rPr lang="en-US" altLang="zh-CN" sz="2000" b="1" dirty="0">
                <a:latin typeface="华文仿宋" panose="02010600040101010101" pitchFamily="2" charset="-122"/>
                <a:ea typeface="华文仿宋" panose="02010600040101010101" pitchFamily="2" charset="-122"/>
              </a:rPr>
              <a:t>5.</a:t>
            </a:r>
            <a:r>
              <a:rPr lang="zh-CN" altLang="en-US" sz="2000" b="1" dirty="0">
                <a:latin typeface="华文仿宋" panose="02010600040101010101" pitchFamily="2" charset="-122"/>
                <a:ea typeface="华文仿宋" panose="02010600040101010101" pitchFamily="2" charset="-122"/>
              </a:rPr>
              <a:t>太空烽火台：“天链”链接天地</a:t>
            </a:r>
            <a:endParaRPr lang="en-US" altLang="zh-CN" sz="2000" b="1" dirty="0">
              <a:latin typeface="华文仿宋" panose="02010600040101010101" pitchFamily="2" charset="-122"/>
              <a:ea typeface="华文仿宋" panose="02010600040101010101" pitchFamily="2" charset="-122"/>
            </a:endParaRPr>
          </a:p>
          <a:p>
            <a:endParaRPr lang="en-US" altLang="zh-CN" sz="2000" b="1" i="1" dirty="0">
              <a:latin typeface="华文仿宋" panose="02010600040101010101" pitchFamily="2" charset="-122"/>
              <a:ea typeface="华文仿宋" panose="02010600040101010101" pitchFamily="2" charset="-122"/>
            </a:endParaRP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70239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51D2B-B04C-C5EF-242F-71E7D8323A19}"/>
              </a:ext>
            </a:extLst>
          </p:cNvPr>
          <p:cNvSpPr>
            <a:spLocks noGrp="1"/>
          </p:cNvSpPr>
          <p:nvPr>
            <p:ph type="title"/>
          </p:nvPr>
        </p:nvSpPr>
        <p:spPr>
          <a:xfrm>
            <a:off x="838200" y="268593"/>
            <a:ext cx="10515600" cy="1325563"/>
          </a:xfrm>
        </p:spPr>
        <p:txBody>
          <a:bodyPr>
            <a:normAutofit/>
          </a:bodyPr>
          <a:lstStyle/>
          <a:p>
            <a:pPr algn="ctr"/>
            <a:r>
              <a:rPr lang="zh-CN" altLang="en-US" sz="5400" b="1" dirty="0"/>
              <a:t>人才强国</a:t>
            </a:r>
          </a:p>
        </p:txBody>
      </p:sp>
      <p:pic>
        <p:nvPicPr>
          <p:cNvPr id="7172" name="Picture 4" descr="查看源图像">
            <a:extLst>
              <a:ext uri="{FF2B5EF4-FFF2-40B4-BE49-F238E27FC236}">
                <a16:creationId xmlns:a16="http://schemas.microsoft.com/office/drawing/2014/main" id="{63D6B693-3D43-AC0D-EBC5-852603B064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972" y="1513462"/>
            <a:ext cx="3036400" cy="324454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查看源图像">
            <a:extLst>
              <a:ext uri="{FF2B5EF4-FFF2-40B4-BE49-F238E27FC236}">
                <a16:creationId xmlns:a16="http://schemas.microsoft.com/office/drawing/2014/main" id="{91B7293C-80AB-B4F5-D89D-F7993C330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372" y="2591259"/>
            <a:ext cx="2749960" cy="311519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查看源图像">
            <a:extLst>
              <a:ext uri="{FF2B5EF4-FFF2-40B4-BE49-F238E27FC236}">
                <a16:creationId xmlns:a16="http://schemas.microsoft.com/office/drawing/2014/main" id="{CFB98B4E-A8EE-EFFA-D604-C345BBDC39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439" y="1513462"/>
            <a:ext cx="3097633" cy="330997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查看源图像">
            <a:extLst>
              <a:ext uri="{FF2B5EF4-FFF2-40B4-BE49-F238E27FC236}">
                <a16:creationId xmlns:a16="http://schemas.microsoft.com/office/drawing/2014/main" id="{1D3AEBCC-0541-DD41-3B84-E6DA9343D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8072" y="2617069"/>
            <a:ext cx="2947500" cy="31495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8AE35B9-C54B-5DAA-5567-C4E85AC368CC}"/>
              </a:ext>
            </a:extLst>
          </p:cNvPr>
          <p:cNvSpPr txBox="1"/>
          <p:nvPr/>
        </p:nvSpPr>
        <p:spPr>
          <a:xfrm>
            <a:off x="3519111" y="6068305"/>
            <a:ext cx="5743550" cy="461665"/>
          </a:xfrm>
          <a:prstGeom prst="rect">
            <a:avLst/>
          </a:prstGeom>
          <a:noFill/>
        </p:spPr>
        <p:txBody>
          <a:bodyPr wrap="square" rtlCol="0">
            <a:spAutoFit/>
          </a:bodyPr>
          <a:lstStyle/>
          <a:p>
            <a:pPr algn="ctr"/>
            <a:r>
              <a:rPr lang="zh-CN" altLang="en-US" sz="2400" dirty="0"/>
              <a:t>等等为中国建设负重前行的科学伟人</a:t>
            </a:r>
          </a:p>
        </p:txBody>
      </p:sp>
      <p:pic>
        <p:nvPicPr>
          <p:cNvPr id="3" name="Picture 4" descr="查看源图像">
            <a:extLst>
              <a:ext uri="{FF2B5EF4-FFF2-40B4-BE49-F238E27FC236}">
                <a16:creationId xmlns:a16="http://schemas.microsoft.com/office/drawing/2014/main" id="{E1607B09-5483-8A03-5CCF-9C42AB6D7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28" y="1513462"/>
            <a:ext cx="3036400" cy="32445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查看源图像">
            <a:extLst>
              <a:ext uri="{FF2B5EF4-FFF2-40B4-BE49-F238E27FC236}">
                <a16:creationId xmlns:a16="http://schemas.microsoft.com/office/drawing/2014/main" id="{6CD35B31-1F9E-3973-3134-1352CD59A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828" y="2591259"/>
            <a:ext cx="2749960" cy="311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9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anim calcmode="lin" valueType="num">
                                      <p:cBhvr>
                                        <p:cTn id="8" dur="500" fill="hold"/>
                                        <p:tgtEl>
                                          <p:spTgt spid="7172"/>
                                        </p:tgtEl>
                                        <p:attrNameLst>
                                          <p:attrName>ppt_x</p:attrName>
                                        </p:attrNameLst>
                                      </p:cBhvr>
                                      <p:tavLst>
                                        <p:tav tm="0">
                                          <p:val>
                                            <p:strVal val="#ppt_x"/>
                                          </p:val>
                                        </p:tav>
                                        <p:tav tm="100000">
                                          <p:val>
                                            <p:strVal val="#ppt_x"/>
                                          </p:val>
                                        </p:tav>
                                      </p:tavLst>
                                    </p:anim>
                                    <p:anim calcmode="lin" valueType="num">
                                      <p:cBhvr>
                                        <p:cTn id="9" dur="500" fill="hold"/>
                                        <p:tgtEl>
                                          <p:spTgt spid="71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4"/>
                                        </p:tgtEl>
                                        <p:attrNameLst>
                                          <p:attrName>style.visibility</p:attrName>
                                        </p:attrNameLst>
                                      </p:cBhvr>
                                      <p:to>
                                        <p:strVal val="visible"/>
                                      </p:to>
                                    </p:set>
                                    <p:animEffect transition="in" filter="fade">
                                      <p:cBhvr>
                                        <p:cTn id="14" dur="500"/>
                                        <p:tgtEl>
                                          <p:spTgt spid="7174"/>
                                        </p:tgtEl>
                                      </p:cBhvr>
                                    </p:animEffect>
                                    <p:anim calcmode="lin" valueType="num">
                                      <p:cBhvr>
                                        <p:cTn id="15" dur="500" fill="hold"/>
                                        <p:tgtEl>
                                          <p:spTgt spid="7174"/>
                                        </p:tgtEl>
                                        <p:attrNameLst>
                                          <p:attrName>ppt_x</p:attrName>
                                        </p:attrNameLst>
                                      </p:cBhvr>
                                      <p:tavLst>
                                        <p:tav tm="0">
                                          <p:val>
                                            <p:strVal val="#ppt_x"/>
                                          </p:val>
                                        </p:tav>
                                        <p:tav tm="100000">
                                          <p:val>
                                            <p:strVal val="#ppt_x"/>
                                          </p:val>
                                        </p:tav>
                                      </p:tavLst>
                                    </p:anim>
                                    <p:anim calcmode="lin" valueType="num">
                                      <p:cBhvr>
                                        <p:cTn id="16" dur="500" fill="hold"/>
                                        <p:tgtEl>
                                          <p:spTgt spid="71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76"/>
                                        </p:tgtEl>
                                        <p:attrNameLst>
                                          <p:attrName>style.visibility</p:attrName>
                                        </p:attrNameLst>
                                      </p:cBhvr>
                                      <p:to>
                                        <p:strVal val="visible"/>
                                      </p:to>
                                    </p:set>
                                    <p:animEffect transition="in" filter="fade">
                                      <p:cBhvr>
                                        <p:cTn id="21" dur="250"/>
                                        <p:tgtEl>
                                          <p:spTgt spid="7176"/>
                                        </p:tgtEl>
                                      </p:cBhvr>
                                    </p:animEffect>
                                    <p:anim calcmode="lin" valueType="num">
                                      <p:cBhvr>
                                        <p:cTn id="22" dur="250" fill="hold"/>
                                        <p:tgtEl>
                                          <p:spTgt spid="7176"/>
                                        </p:tgtEl>
                                        <p:attrNameLst>
                                          <p:attrName>ppt_x</p:attrName>
                                        </p:attrNameLst>
                                      </p:cBhvr>
                                      <p:tavLst>
                                        <p:tav tm="0">
                                          <p:val>
                                            <p:strVal val="#ppt_x"/>
                                          </p:val>
                                        </p:tav>
                                        <p:tav tm="100000">
                                          <p:val>
                                            <p:strVal val="#ppt_x"/>
                                          </p:val>
                                        </p:tav>
                                      </p:tavLst>
                                    </p:anim>
                                    <p:anim calcmode="lin" valueType="num">
                                      <p:cBhvr>
                                        <p:cTn id="23" dur="250" fill="hold"/>
                                        <p:tgtEl>
                                          <p:spTgt spid="717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178"/>
                                        </p:tgtEl>
                                        <p:attrNameLst>
                                          <p:attrName>style.visibility</p:attrName>
                                        </p:attrNameLst>
                                      </p:cBhvr>
                                      <p:to>
                                        <p:strVal val="visible"/>
                                      </p:to>
                                    </p:set>
                                    <p:animEffect transition="in" filter="fade">
                                      <p:cBhvr>
                                        <p:cTn id="28" dur="250"/>
                                        <p:tgtEl>
                                          <p:spTgt spid="7178"/>
                                        </p:tgtEl>
                                      </p:cBhvr>
                                    </p:animEffect>
                                    <p:anim calcmode="lin" valueType="num">
                                      <p:cBhvr>
                                        <p:cTn id="29" dur="250" fill="hold"/>
                                        <p:tgtEl>
                                          <p:spTgt spid="7178"/>
                                        </p:tgtEl>
                                        <p:attrNameLst>
                                          <p:attrName>ppt_x</p:attrName>
                                        </p:attrNameLst>
                                      </p:cBhvr>
                                      <p:tavLst>
                                        <p:tav tm="0">
                                          <p:val>
                                            <p:strVal val="#ppt_x"/>
                                          </p:val>
                                        </p:tav>
                                        <p:tav tm="100000">
                                          <p:val>
                                            <p:strVal val="#ppt_x"/>
                                          </p:val>
                                        </p:tav>
                                      </p:tavLst>
                                    </p:anim>
                                    <p:anim calcmode="lin" valueType="num">
                                      <p:cBhvr>
                                        <p:cTn id="30" dur="250" fill="hold"/>
                                        <p:tgtEl>
                                          <p:spTgt spid="717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anim calcmode="lin" valueType="num">
                                      <p:cBhvr>
                                        <p:cTn id="36" dur="250" fill="hold"/>
                                        <p:tgtEl>
                                          <p:spTgt spid="5"/>
                                        </p:tgtEl>
                                        <p:attrNameLst>
                                          <p:attrName>ppt_x</p:attrName>
                                        </p:attrNameLst>
                                      </p:cBhvr>
                                      <p:tavLst>
                                        <p:tav tm="0">
                                          <p:val>
                                            <p:strVal val="#ppt_x"/>
                                          </p:val>
                                        </p:tav>
                                        <p:tav tm="100000">
                                          <p:val>
                                            <p:strVal val="#ppt_x"/>
                                          </p:val>
                                        </p:tav>
                                      </p:tavLst>
                                    </p:anim>
                                    <p:anim calcmode="lin" valueType="num">
                                      <p:cBhvr>
                                        <p:cTn id="37"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250"/>
                                        <p:tgtEl>
                                          <p:spTgt spid="3"/>
                                        </p:tgtEl>
                                      </p:cBhvr>
                                    </p:animEffect>
                                    <p:anim calcmode="lin" valueType="num">
                                      <p:cBhvr>
                                        <p:cTn id="43" dur="250" fill="hold"/>
                                        <p:tgtEl>
                                          <p:spTgt spid="3"/>
                                        </p:tgtEl>
                                        <p:attrNameLst>
                                          <p:attrName>ppt_x</p:attrName>
                                        </p:attrNameLst>
                                      </p:cBhvr>
                                      <p:tavLst>
                                        <p:tav tm="0">
                                          <p:val>
                                            <p:strVal val="#ppt_x"/>
                                          </p:val>
                                        </p:tav>
                                        <p:tav tm="100000">
                                          <p:val>
                                            <p:strVal val="#ppt_x"/>
                                          </p:val>
                                        </p:tav>
                                      </p:tavLst>
                                    </p:anim>
                                    <p:anim calcmode="lin" valueType="num">
                                      <p:cBhvr>
                                        <p:cTn id="44"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250"/>
                                        <p:tgtEl>
                                          <p:spTgt spid="4"/>
                                        </p:tgtEl>
                                      </p:cBhvr>
                                    </p:animEffect>
                                    <p:anim calcmode="lin" valueType="num">
                                      <p:cBhvr>
                                        <p:cTn id="50" dur="250" fill="hold"/>
                                        <p:tgtEl>
                                          <p:spTgt spid="4"/>
                                        </p:tgtEl>
                                        <p:attrNameLst>
                                          <p:attrName>ppt_x</p:attrName>
                                        </p:attrNameLst>
                                      </p:cBhvr>
                                      <p:tavLst>
                                        <p:tav tm="0">
                                          <p:val>
                                            <p:strVal val="#ppt_x"/>
                                          </p:val>
                                        </p:tav>
                                        <p:tav tm="100000">
                                          <p:val>
                                            <p:strVal val="#ppt_x"/>
                                          </p:val>
                                        </p:tav>
                                      </p:tavLst>
                                    </p:anim>
                                    <p:anim calcmode="lin" valueType="num">
                                      <p:cBhvr>
                                        <p:cTn id="51"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FC209-B033-6ABC-6815-408C02A0F9B8}"/>
              </a:ext>
            </a:extLst>
          </p:cNvPr>
          <p:cNvSpPr>
            <a:spLocks noGrp="1"/>
          </p:cNvSpPr>
          <p:nvPr>
            <p:ph type="title"/>
          </p:nvPr>
        </p:nvSpPr>
        <p:spPr>
          <a:xfrm>
            <a:off x="1032284" y="421842"/>
            <a:ext cx="10515600" cy="1325563"/>
          </a:xfrm>
        </p:spPr>
        <p:txBody>
          <a:bodyPr>
            <a:normAutofit fontScale="90000"/>
          </a:bodyPr>
          <a:lstStyle/>
          <a:p>
            <a:r>
              <a:rPr lang="zh-CN" altLang="en-US" dirty="0">
                <a:latin typeface="隶书" panose="02010509060101010101" pitchFamily="49" charset="-122"/>
                <a:ea typeface="隶书" panose="02010509060101010101" pitchFamily="49" charset="-122"/>
              </a:rPr>
              <a:t>然而，“富”与“强”不是从来就有的。</a:t>
            </a:r>
            <a:br>
              <a:rPr lang="en-US" altLang="zh-CN" dirty="0">
                <a:latin typeface="隶书" panose="02010509060101010101" pitchFamily="49" charset="-122"/>
                <a:ea typeface="隶书" panose="02010509060101010101" pitchFamily="49" charset="-122"/>
              </a:rPr>
            </a:br>
            <a:r>
              <a:rPr lang="zh-CN" altLang="en-US" dirty="0">
                <a:latin typeface="隶书" panose="02010509060101010101" pitchFamily="49" charset="-122"/>
                <a:ea typeface="隶书" panose="02010509060101010101" pitchFamily="49" charset="-122"/>
              </a:rPr>
              <a:t>近代以来，中国通往富强的道路漫长而艰苦</a:t>
            </a:r>
            <a:r>
              <a:rPr lang="en-US" altLang="zh-CN" dirty="0">
                <a:latin typeface="隶书" panose="02010509060101010101" pitchFamily="49" charset="-122"/>
                <a:ea typeface="隶书" panose="02010509060101010101" pitchFamily="49" charset="-122"/>
              </a:rPr>
              <a:t>……</a:t>
            </a:r>
            <a:endParaRPr lang="zh-CN" altLang="en-US" dirty="0">
              <a:latin typeface="隶书" panose="02010509060101010101" pitchFamily="49" charset="-122"/>
              <a:ea typeface="隶书" panose="02010509060101010101" pitchFamily="49" charset="-122"/>
            </a:endParaRPr>
          </a:p>
        </p:txBody>
      </p:sp>
      <p:pic>
        <p:nvPicPr>
          <p:cNvPr id="1026" name="Picture 2" descr="鸦片战争 的图像结果">
            <a:extLst>
              <a:ext uri="{FF2B5EF4-FFF2-40B4-BE49-F238E27FC236}">
                <a16:creationId xmlns:a16="http://schemas.microsoft.com/office/drawing/2014/main" id="{F71188EE-060C-3AE0-37FA-E595F8C7D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957" y="2050761"/>
            <a:ext cx="4508371" cy="2756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甲午战争 的图像结果">
            <a:extLst>
              <a:ext uri="{FF2B5EF4-FFF2-40B4-BE49-F238E27FC236}">
                <a16:creationId xmlns:a16="http://schemas.microsoft.com/office/drawing/2014/main" id="{FB5EA809-CCC4-FA71-E30E-51F91F012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779" y="3111760"/>
            <a:ext cx="4776886" cy="3032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652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07C4C-C051-ECA9-55ED-E0154EB1CE4F}"/>
              </a:ext>
            </a:extLst>
          </p:cNvPr>
          <p:cNvSpPr>
            <a:spLocks noGrp="1"/>
          </p:cNvSpPr>
          <p:nvPr>
            <p:ph type="title"/>
          </p:nvPr>
        </p:nvSpPr>
        <p:spPr>
          <a:xfrm>
            <a:off x="196850" y="112112"/>
            <a:ext cx="9970770" cy="1325563"/>
          </a:xfrm>
        </p:spPr>
        <p:txBody>
          <a:bodyPr/>
          <a:lstStyle/>
          <a:p>
            <a:r>
              <a:rPr lang="zh-CN" altLang="en-US" dirty="0"/>
              <a:t>洋务运动</a:t>
            </a:r>
            <a:r>
              <a:rPr lang="en-US" altLang="zh-CN" dirty="0"/>
              <a:t>——</a:t>
            </a:r>
            <a:r>
              <a:rPr lang="zh-CN" altLang="en-US" dirty="0"/>
              <a:t>“自强”？“求富”？</a:t>
            </a:r>
          </a:p>
        </p:txBody>
      </p:sp>
      <p:sp>
        <p:nvSpPr>
          <p:cNvPr id="4" name="文本框 3">
            <a:extLst>
              <a:ext uri="{FF2B5EF4-FFF2-40B4-BE49-F238E27FC236}">
                <a16:creationId xmlns:a16="http://schemas.microsoft.com/office/drawing/2014/main" id="{68F6A1D5-A6C1-9A91-B0E7-663A9B145B9D}"/>
              </a:ext>
            </a:extLst>
          </p:cNvPr>
          <p:cNvSpPr txBox="1"/>
          <p:nvPr/>
        </p:nvSpPr>
        <p:spPr>
          <a:xfrm>
            <a:off x="336550" y="1134230"/>
            <a:ext cx="6362700" cy="56630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     </a:t>
            </a:r>
            <a:r>
              <a:rPr kumimoji="0" lang="en-US" altLang="zh-CN" sz="20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19</a:t>
            </a:r>
            <a:r>
              <a:rPr kumimoji="0" lang="zh-CN" altLang="en-US" sz="20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世纪末，在西方列强侵略与瓜分狂潮之下，中国沦为半殖民地半封建社会。</a:t>
            </a:r>
            <a:endParaRPr kumimoji="0" lang="en-US" altLang="zh-CN" sz="20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清政府统治集团内的一些开明人士为了维护清政府的封建统治，而采取了一系列“自强”“求富”的措施，在客观上推动了中国生产力的发展，促使了中国民族资本主义的产生与发展，在一定程度上抵制了外国资本主义的经济输入，促进了中国教育的近代化和国防的近代化。</a:t>
            </a:r>
            <a:endParaRPr kumimoji="0" lang="en-US" altLang="zh-CN"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a:t>
            </a:r>
            <a:r>
              <a:rPr kumimoji="0" lang="zh-CN" altLang="en-US" sz="20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然而，由于洋务派都是封建传统思想的卫道者，无意于学习资本主义的政治经济</a:t>
            </a:r>
            <a:r>
              <a:rPr kumimoji="0" lang="zh-CN" altLang="en-US" sz="2000" b="1"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制度</a:t>
            </a:r>
            <a:r>
              <a:rPr kumimoji="0" lang="zh-CN" altLang="en-US" sz="20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，只主张学习西方</a:t>
            </a:r>
            <a:r>
              <a:rPr kumimoji="0" lang="zh-CN" altLang="en-US" sz="2000" b="1"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技术</a:t>
            </a:r>
            <a:r>
              <a:rPr kumimoji="0" lang="zh-CN" altLang="en-US" sz="20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，极力反对进行任何形式的变革，只是徘徊在封建王国的藩篱之中，所以最终也没能实现“自强”、“中兴”。相反，在列强侵略势力的进攻下，这些封建思想的卫道者们所举行的“壮举”迅速归于失败。</a:t>
            </a:r>
            <a:endParaRPr kumimoji="0" lang="en-US" altLang="zh-CN" sz="20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洋务运动没有使中国走上富强之路</a:t>
            </a:r>
            <a:r>
              <a:rPr kumimoji="0" lang="zh-CN" altLang="en-US" sz="24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2050" name="Picture 2" descr="洋务运动 的图像结果">
            <a:extLst>
              <a:ext uri="{FF2B5EF4-FFF2-40B4-BE49-F238E27FC236}">
                <a16:creationId xmlns:a16="http://schemas.microsoft.com/office/drawing/2014/main" id="{ED5FE8B1-EFD4-55A4-E504-15B57607A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618" y="271348"/>
            <a:ext cx="3854450" cy="32291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甲午战争 的图像结果">
            <a:extLst>
              <a:ext uri="{FF2B5EF4-FFF2-40B4-BE49-F238E27FC236}">
                <a16:creationId xmlns:a16="http://schemas.microsoft.com/office/drawing/2014/main" id="{08CAB24C-DB89-F5CD-E4AD-493D7AB5E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040" y="3677055"/>
            <a:ext cx="3854450" cy="290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553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07C4C-C051-ECA9-55ED-E0154EB1CE4F}"/>
              </a:ext>
            </a:extLst>
          </p:cNvPr>
          <p:cNvSpPr>
            <a:spLocks noGrp="1"/>
          </p:cNvSpPr>
          <p:nvPr>
            <p:ph type="title"/>
          </p:nvPr>
        </p:nvSpPr>
        <p:spPr>
          <a:xfrm>
            <a:off x="196850" y="112112"/>
            <a:ext cx="9970770" cy="1325563"/>
          </a:xfrm>
        </p:spPr>
        <p:txBody>
          <a:bodyPr/>
          <a:lstStyle/>
          <a:p>
            <a:r>
              <a:rPr lang="zh-CN" altLang="en-US" dirty="0"/>
              <a:t>    艰苦奋斗与道路探索</a:t>
            </a:r>
          </a:p>
        </p:txBody>
      </p:sp>
      <p:sp>
        <p:nvSpPr>
          <p:cNvPr id="4" name="文本框 3">
            <a:extLst>
              <a:ext uri="{FF2B5EF4-FFF2-40B4-BE49-F238E27FC236}">
                <a16:creationId xmlns:a16="http://schemas.microsoft.com/office/drawing/2014/main" id="{68F6A1D5-A6C1-9A91-B0E7-663A9B145B9D}"/>
              </a:ext>
            </a:extLst>
          </p:cNvPr>
          <p:cNvSpPr txBox="1"/>
          <p:nvPr/>
        </p:nvSpPr>
        <p:spPr>
          <a:xfrm>
            <a:off x="260350" y="1183675"/>
            <a:ext cx="6362700" cy="48936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    中国共产党成立之后，带领全国人民进行了艰苦卓绝的奋斗。</a:t>
            </a:r>
            <a:endParaRPr kumimoji="0" lang="en-US" altLang="zh-CN"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    新民主主义革命的胜利，开启了民族复兴的新篇章，为实现国家富强。我们向世界庄严宣告：中国人民从此站起来了，中华民族任人宰割、饱受欺凌的时代一去不复返了，中国发展从此开启了新纪元。</a:t>
            </a:r>
            <a:endParaRPr kumimoji="0" lang="en-US" altLang="zh-CN"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    社会主义革命和建设时期</a:t>
            </a:r>
            <a:r>
              <a:rPr kumimoji="0" lang="en-US" altLang="zh-CN"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我国确立了社会主义基本制度，实现了最伟大最深刻的社会变革；推进了社会主义建设，极大地解放和发展了社会生产力。</a:t>
            </a:r>
            <a:endParaRPr kumimoji="0" lang="en-US" altLang="zh-CN"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    </a:t>
            </a:r>
            <a:endParaRPr kumimoji="0" lang="en-US" altLang="zh-CN" sz="20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新民主主义革命时期与建国前三十年的建设成果，为我国走上富强之路奠定了坚实的制度与物质基础。</a:t>
            </a:r>
          </a:p>
        </p:txBody>
      </p:sp>
      <p:pic>
        <p:nvPicPr>
          <p:cNvPr id="3074" name="Picture 2" descr="一五计划 的图像结果">
            <a:extLst>
              <a:ext uri="{FF2B5EF4-FFF2-40B4-BE49-F238E27FC236}">
                <a16:creationId xmlns:a16="http://schemas.microsoft.com/office/drawing/2014/main" id="{7831AF17-CDB8-2CD5-B919-A37E5B28CB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020"/>
          <a:stretch/>
        </p:blipFill>
        <p:spPr bwMode="auto">
          <a:xfrm>
            <a:off x="6753494" y="3205559"/>
            <a:ext cx="2599447" cy="23975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东方红卫星 的图像结果">
            <a:extLst>
              <a:ext uri="{FF2B5EF4-FFF2-40B4-BE49-F238E27FC236}">
                <a16:creationId xmlns:a16="http://schemas.microsoft.com/office/drawing/2014/main" id="{E9DFB26A-52BF-1991-E2B4-A184C4455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3385" y="4199275"/>
            <a:ext cx="2563879" cy="218361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C7ABA63-4F6F-2CC0-B33E-0C125647F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307573"/>
            <a:ext cx="4913682" cy="2702525"/>
          </a:xfrm>
          <a:prstGeom prst="rect">
            <a:avLst/>
          </a:prstGeom>
        </p:spPr>
      </p:pic>
    </p:spTree>
    <p:extLst>
      <p:ext uri="{BB962C8B-B14F-4D97-AF65-F5344CB8AC3E}">
        <p14:creationId xmlns:p14="http://schemas.microsoft.com/office/powerpoint/2010/main" val="1176547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07C4C-C051-ECA9-55ED-E0154EB1CE4F}"/>
              </a:ext>
            </a:extLst>
          </p:cNvPr>
          <p:cNvSpPr>
            <a:spLocks noGrp="1"/>
          </p:cNvSpPr>
          <p:nvPr>
            <p:ph type="title"/>
          </p:nvPr>
        </p:nvSpPr>
        <p:spPr>
          <a:xfrm>
            <a:off x="196850" y="112112"/>
            <a:ext cx="9970770" cy="1325563"/>
          </a:xfrm>
        </p:spPr>
        <p:txBody>
          <a:bodyPr>
            <a:normAutofit/>
          </a:bodyPr>
          <a:lstStyle/>
          <a:p>
            <a:r>
              <a:rPr lang="zh-CN" altLang="en-US" sz="6000" b="1" dirty="0">
                <a:latin typeface="书体坊安景臣钢笔行书" panose="02010601030101010101" pitchFamily="2" charset="-122"/>
                <a:ea typeface="书体坊安景臣钢笔行书" panose="02010601030101010101" pitchFamily="2" charset="-122"/>
              </a:rPr>
              <a:t>伟大的历史转折与经济腾飞</a:t>
            </a:r>
          </a:p>
        </p:txBody>
      </p:sp>
      <p:sp>
        <p:nvSpPr>
          <p:cNvPr id="4" name="文本框 3">
            <a:extLst>
              <a:ext uri="{FF2B5EF4-FFF2-40B4-BE49-F238E27FC236}">
                <a16:creationId xmlns:a16="http://schemas.microsoft.com/office/drawing/2014/main" id="{68F6A1D5-A6C1-9A91-B0E7-663A9B145B9D}"/>
              </a:ext>
            </a:extLst>
          </p:cNvPr>
          <p:cNvSpPr txBox="1"/>
          <p:nvPr/>
        </p:nvSpPr>
        <p:spPr>
          <a:xfrm>
            <a:off x="527007" y="1737480"/>
            <a:ext cx="6362700"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        </a:t>
            </a:r>
            <a:r>
              <a:rPr kumimoji="0" lang="en-US" altLang="zh-CN" sz="24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1978</a:t>
            </a:r>
            <a:r>
              <a:rPr kumimoji="0" lang="zh-CN" altLang="en-US" sz="24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年十一届三中全会之后，我国实现了从高度集中的计划经济体制到充满活力的社会主义市场经济体制、从封闭半封闭到全方位开放的历史性转变。</a:t>
            </a:r>
            <a:endParaRPr kumimoji="0" lang="en-US" altLang="zh-CN" sz="24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        </a:t>
            </a:r>
            <a:r>
              <a:rPr kumimoji="0" lang="zh-CN" altLang="en-US" sz="24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经过四十年的发展，我国实现了从生产力相对落后的状况到经济总量跃居世界第二的历史性突破，实现了人民生活从温饱不足到总体小康、奔向全面小康的历史性跨越，推进了中华民族从站起来到富起来的伟大飞跃。</a:t>
            </a:r>
            <a:endParaRPr kumimoji="0" lang="en-US" altLang="zh-CN" sz="24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6146" name="Picture 2">
            <a:extLst>
              <a:ext uri="{FF2B5EF4-FFF2-40B4-BE49-F238E27FC236}">
                <a16:creationId xmlns:a16="http://schemas.microsoft.com/office/drawing/2014/main" id="{DD23E350-19FF-D2C5-CE54-A4801B621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402" y="1423307"/>
            <a:ext cx="4161811" cy="401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42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5FB78536-AC88-A2F7-54D5-7AAD0C55DD8F}"/>
              </a:ext>
            </a:extLst>
          </p:cNvPr>
          <p:cNvPicPr>
            <a:picLocks noGrp="1" noChangeAspect="1"/>
          </p:cNvPicPr>
          <p:nvPr>
            <p:ph idx="1"/>
          </p:nvPr>
        </p:nvPicPr>
        <p:blipFill>
          <a:blip r:embed="rId3"/>
          <a:stretch>
            <a:fillRect/>
          </a:stretch>
        </p:blipFill>
        <p:spPr>
          <a:xfrm>
            <a:off x="6451600" y="201247"/>
            <a:ext cx="5315775" cy="3147023"/>
          </a:xfrm>
          <a:prstGeom prst="rect">
            <a:avLst/>
          </a:prstGeom>
        </p:spPr>
      </p:pic>
      <p:pic>
        <p:nvPicPr>
          <p:cNvPr id="1026" name="Picture 2" descr="查看源图像">
            <a:extLst>
              <a:ext uri="{FF2B5EF4-FFF2-40B4-BE49-F238E27FC236}">
                <a16:creationId xmlns:a16="http://schemas.microsoft.com/office/drawing/2014/main" id="{AA263ABA-78E1-2074-0C8D-F5A4B7A8B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39787"/>
            <a:ext cx="6142123" cy="661696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9FE76AB-1F2E-AE8C-D275-FE37DC78D8FB}"/>
              </a:ext>
            </a:extLst>
          </p:cNvPr>
          <p:cNvPicPr>
            <a:picLocks noChangeAspect="1"/>
          </p:cNvPicPr>
          <p:nvPr/>
        </p:nvPicPr>
        <p:blipFill>
          <a:blip r:embed="rId5"/>
          <a:stretch>
            <a:fillRect/>
          </a:stretch>
        </p:blipFill>
        <p:spPr>
          <a:xfrm>
            <a:off x="6497723" y="3429000"/>
            <a:ext cx="5315775" cy="3147023"/>
          </a:xfrm>
          <a:prstGeom prst="rect">
            <a:avLst/>
          </a:prstGeom>
        </p:spPr>
      </p:pic>
    </p:spTree>
    <p:extLst>
      <p:ext uri="{BB962C8B-B14F-4D97-AF65-F5344CB8AC3E}">
        <p14:creationId xmlns:p14="http://schemas.microsoft.com/office/powerpoint/2010/main" val="209999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C46BCFD-26C4-7EE6-2AC8-57146E3A387B}"/>
              </a:ext>
            </a:extLst>
          </p:cNvPr>
          <p:cNvGrpSpPr/>
          <p:nvPr/>
        </p:nvGrpSpPr>
        <p:grpSpPr>
          <a:xfrm>
            <a:off x="234950" y="62016"/>
            <a:ext cx="11722100" cy="6733967"/>
            <a:chOff x="234950" y="37511"/>
            <a:chExt cx="10093972" cy="6733967"/>
          </a:xfrm>
        </p:grpSpPr>
        <p:pic>
          <p:nvPicPr>
            <p:cNvPr id="6146" name="Picture 2">
              <a:extLst>
                <a:ext uri="{FF2B5EF4-FFF2-40B4-BE49-F238E27FC236}">
                  <a16:creationId xmlns:a16="http://schemas.microsoft.com/office/drawing/2014/main" id="{A05DA58C-B3B1-AC7E-934B-21EA180C2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421" y="3290076"/>
              <a:ext cx="4889501" cy="348140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43ACDBC2-1F77-91BB-A89C-660A0CDAB282}"/>
                </a:ext>
              </a:extLst>
            </p:cNvPr>
            <p:cNvPicPr>
              <a:picLocks noChangeAspect="1"/>
            </p:cNvPicPr>
            <p:nvPr/>
          </p:nvPicPr>
          <p:blipFill>
            <a:blip r:embed="rId3"/>
            <a:stretch>
              <a:fillRect/>
            </a:stretch>
          </p:blipFill>
          <p:spPr>
            <a:xfrm>
              <a:off x="234950" y="44743"/>
              <a:ext cx="5118099" cy="3231339"/>
            </a:xfrm>
            <a:prstGeom prst="rect">
              <a:avLst/>
            </a:prstGeom>
          </p:spPr>
        </p:pic>
        <p:pic>
          <p:nvPicPr>
            <p:cNvPr id="3" name="图片 2">
              <a:extLst>
                <a:ext uri="{FF2B5EF4-FFF2-40B4-BE49-F238E27FC236}">
                  <a16:creationId xmlns:a16="http://schemas.microsoft.com/office/drawing/2014/main" id="{C1CF9CE7-595F-EAD7-D354-337567E09E2A}"/>
                </a:ext>
              </a:extLst>
            </p:cNvPr>
            <p:cNvPicPr>
              <a:picLocks noChangeAspect="1"/>
            </p:cNvPicPr>
            <p:nvPr/>
          </p:nvPicPr>
          <p:blipFill>
            <a:blip r:embed="rId4"/>
            <a:stretch>
              <a:fillRect/>
            </a:stretch>
          </p:blipFill>
          <p:spPr>
            <a:xfrm>
              <a:off x="234950" y="3327587"/>
              <a:ext cx="5118100" cy="3406380"/>
            </a:xfrm>
            <a:prstGeom prst="rect">
              <a:avLst/>
            </a:prstGeom>
          </p:spPr>
        </p:pic>
        <p:pic>
          <p:nvPicPr>
            <p:cNvPr id="7" name="图片 6">
              <a:extLst>
                <a:ext uri="{FF2B5EF4-FFF2-40B4-BE49-F238E27FC236}">
                  <a16:creationId xmlns:a16="http://schemas.microsoft.com/office/drawing/2014/main" id="{7828F9F4-7D55-969F-5A43-E0C2FD7733BF}"/>
                </a:ext>
              </a:extLst>
            </p:cNvPr>
            <p:cNvPicPr>
              <a:picLocks noChangeAspect="1"/>
            </p:cNvPicPr>
            <p:nvPr/>
          </p:nvPicPr>
          <p:blipFill>
            <a:blip r:embed="rId5"/>
            <a:stretch>
              <a:fillRect/>
            </a:stretch>
          </p:blipFill>
          <p:spPr>
            <a:xfrm>
              <a:off x="5439421" y="37511"/>
              <a:ext cx="4889501" cy="3227070"/>
            </a:xfrm>
            <a:prstGeom prst="rect">
              <a:avLst/>
            </a:prstGeom>
          </p:spPr>
        </p:pic>
      </p:grpSp>
    </p:spTree>
    <p:extLst>
      <p:ext uri="{BB962C8B-B14F-4D97-AF65-F5344CB8AC3E}">
        <p14:creationId xmlns:p14="http://schemas.microsoft.com/office/powerpoint/2010/main" val="778785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77671-27FF-BE7B-FDA6-67592CE5F408}"/>
              </a:ext>
            </a:extLst>
          </p:cNvPr>
          <p:cNvSpPr>
            <a:spLocks noGrp="1"/>
          </p:cNvSpPr>
          <p:nvPr>
            <p:ph type="title"/>
          </p:nvPr>
        </p:nvSpPr>
        <p:spPr>
          <a:xfrm>
            <a:off x="149606" y="-1779422"/>
            <a:ext cx="6007514" cy="605328"/>
          </a:xfrm>
        </p:spPr>
        <p:txBody>
          <a:bodyPr>
            <a:normAutofit fontScale="90000"/>
          </a:bodyPr>
          <a:lstStyle/>
          <a:p>
            <a:endParaRPr lang="zh-CN" altLang="en-US" dirty="0"/>
          </a:p>
        </p:txBody>
      </p:sp>
      <p:grpSp>
        <p:nvGrpSpPr>
          <p:cNvPr id="6" name="组合 5">
            <a:extLst>
              <a:ext uri="{FF2B5EF4-FFF2-40B4-BE49-F238E27FC236}">
                <a16:creationId xmlns:a16="http://schemas.microsoft.com/office/drawing/2014/main" id="{6004F96F-078F-005F-C4DA-33B8FE89EB8C}"/>
              </a:ext>
            </a:extLst>
          </p:cNvPr>
          <p:cNvGrpSpPr/>
          <p:nvPr/>
        </p:nvGrpSpPr>
        <p:grpSpPr>
          <a:xfrm>
            <a:off x="464361" y="0"/>
            <a:ext cx="11263277" cy="6675120"/>
            <a:chOff x="339443" y="-16510"/>
            <a:chExt cx="9973690" cy="6787039"/>
          </a:xfrm>
        </p:grpSpPr>
        <p:pic>
          <p:nvPicPr>
            <p:cNvPr id="7174" name="Picture 6">
              <a:extLst>
                <a:ext uri="{FF2B5EF4-FFF2-40B4-BE49-F238E27FC236}">
                  <a16:creationId xmlns:a16="http://schemas.microsoft.com/office/drawing/2014/main" id="{CE5BAB21-39A0-8A5F-70DB-631EC1421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2799" y="0"/>
              <a:ext cx="4745405" cy="33996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C1D107B-078F-67A2-7F58-0794B124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030" y="-16510"/>
              <a:ext cx="5094083" cy="34300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A20423D-7ECD-CA5F-7F40-66CCA1DF9E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43" y="3458368"/>
              <a:ext cx="5111670" cy="3312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0CB2281C-68AD-C9A5-DC3A-69D0EEF63C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729" y="3458369"/>
              <a:ext cx="4745404" cy="33121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2062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D83D36E-3C4E-B44A-0719-1CCFD1ABB478}"/>
              </a:ext>
            </a:extLst>
          </p:cNvPr>
          <p:cNvSpPr>
            <a:spLocks noGrp="1"/>
          </p:cNvSpPr>
          <p:nvPr>
            <p:ph idx="1"/>
          </p:nvPr>
        </p:nvSpPr>
        <p:spPr>
          <a:xfrm>
            <a:off x="414779" y="1005493"/>
            <a:ext cx="11677061" cy="4351338"/>
          </a:xfrm>
        </p:spPr>
        <p:txBody>
          <a:bodyPr anchor="ctr">
            <a:normAutofit/>
          </a:bodyPr>
          <a:lstStyle/>
          <a:p>
            <a:pPr marL="0" indent="0" algn="ctr">
              <a:buNone/>
            </a:pPr>
            <a:r>
              <a:rPr lang="zh-CN" altLang="en-US" sz="4800" dirty="0"/>
              <a:t>不知看完上述视频，大家对</a:t>
            </a:r>
            <a:r>
              <a:rPr lang="zh-CN" altLang="en-US" sz="11500" b="1" dirty="0">
                <a:solidFill>
                  <a:srgbClr val="FF0000"/>
                </a:solidFill>
                <a:latin typeface="苏新诗鼠标行书简" panose="02010800040101010101" pitchFamily="2" charset="-122"/>
                <a:ea typeface="苏新诗鼠标行书简" panose="02010800040101010101" pitchFamily="2" charset="-122"/>
              </a:rPr>
              <a:t>富强</a:t>
            </a:r>
            <a:r>
              <a:rPr lang="zh-CN" altLang="en-US" sz="4800" dirty="0"/>
              <a:t>一词是否有新的认识</a:t>
            </a:r>
          </a:p>
        </p:txBody>
      </p:sp>
    </p:spTree>
    <p:extLst>
      <p:ext uri="{BB962C8B-B14F-4D97-AF65-F5344CB8AC3E}">
        <p14:creationId xmlns:p14="http://schemas.microsoft.com/office/powerpoint/2010/main" val="2980798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07C4C-C051-ECA9-55ED-E0154EB1CE4F}"/>
              </a:ext>
            </a:extLst>
          </p:cNvPr>
          <p:cNvSpPr>
            <a:spLocks noGrp="1"/>
          </p:cNvSpPr>
          <p:nvPr>
            <p:ph type="title"/>
          </p:nvPr>
        </p:nvSpPr>
        <p:spPr>
          <a:xfrm>
            <a:off x="517524" y="112112"/>
            <a:ext cx="9650095" cy="1325563"/>
          </a:xfrm>
        </p:spPr>
        <p:txBody>
          <a:bodyPr/>
          <a:lstStyle/>
          <a:p>
            <a:r>
              <a:rPr lang="zh-CN" altLang="en-US" b="1" dirty="0">
                <a:latin typeface="+mj-ea"/>
              </a:rPr>
              <a:t>未来</a:t>
            </a:r>
            <a:r>
              <a:rPr lang="en-US" altLang="zh-CN" b="1" dirty="0">
                <a:latin typeface="+mj-ea"/>
              </a:rPr>
              <a:t>……?</a:t>
            </a:r>
            <a:endParaRPr lang="zh-CN" altLang="en-US" b="1" dirty="0">
              <a:latin typeface="+mj-ea"/>
            </a:endParaRPr>
          </a:p>
        </p:txBody>
      </p:sp>
      <p:sp>
        <p:nvSpPr>
          <p:cNvPr id="4" name="文本框 3">
            <a:extLst>
              <a:ext uri="{FF2B5EF4-FFF2-40B4-BE49-F238E27FC236}">
                <a16:creationId xmlns:a16="http://schemas.microsoft.com/office/drawing/2014/main" id="{68F6A1D5-A6C1-9A91-B0E7-663A9B145B9D}"/>
              </a:ext>
            </a:extLst>
          </p:cNvPr>
          <p:cNvSpPr txBox="1"/>
          <p:nvPr/>
        </p:nvSpPr>
        <p:spPr>
          <a:xfrm>
            <a:off x="2641600" y="1324730"/>
            <a:ext cx="63627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 </a:t>
            </a:r>
            <a:r>
              <a:rPr kumimoji="0" lang="zh-CN" altLang="en-US" sz="2000"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   </a:t>
            </a:r>
            <a:r>
              <a:rPr kumimoji="0" lang="zh-CN" altLang="en-US" sz="2000" i="1" u="none" strike="noStrike" kern="1200" cap="none" spc="0" normalizeH="0" baseline="0" noProof="0" dirty="0">
                <a:ln>
                  <a:noFill/>
                </a:ln>
                <a:solidFill>
                  <a:srgbClr val="2B2B2B"/>
                </a:solidFill>
                <a:effectLst/>
                <a:uLnTx/>
                <a:uFillTx/>
                <a:latin typeface="PingFang SC"/>
                <a:ea typeface="等线" panose="02010600030101010101" pitchFamily="2" charset="-122"/>
                <a:cs typeface="+mn-cs"/>
              </a:rPr>
              <a:t>“</a:t>
            </a:r>
            <a:r>
              <a:rPr lang="zh-CN" altLang="en-US" sz="2000" i="1" dirty="0">
                <a:solidFill>
                  <a:srgbClr val="333333"/>
                </a:solidFill>
                <a:effectLst/>
                <a:latin typeface="Helvetica Neue"/>
              </a:rPr>
              <a:t>在本世纪中叶</a:t>
            </a:r>
            <a:r>
              <a:rPr lang="zh-CN" altLang="en-US" sz="2000" i="1" dirty="0">
                <a:solidFill>
                  <a:srgbClr val="333333"/>
                </a:solidFill>
                <a:latin typeface="Helvetica Neue"/>
              </a:rPr>
              <a:t>，</a:t>
            </a:r>
            <a:r>
              <a:rPr lang="zh-CN" altLang="en-US" sz="2000" i="1" dirty="0">
                <a:solidFill>
                  <a:srgbClr val="333333"/>
                </a:solidFill>
                <a:effectLst/>
                <a:latin typeface="Helvetica Neue"/>
              </a:rPr>
              <a:t>建成富强民主文明和谐美丽的社会主义现代化强国”</a:t>
            </a:r>
            <a:endParaRPr kumimoji="0" lang="zh-CN" altLang="en-US" sz="200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3" name="表格 4">
            <a:extLst>
              <a:ext uri="{FF2B5EF4-FFF2-40B4-BE49-F238E27FC236}">
                <a16:creationId xmlns:a16="http://schemas.microsoft.com/office/drawing/2014/main" id="{989AA3BF-17D9-8EC7-3E8A-86FDB0A3352F}"/>
              </a:ext>
            </a:extLst>
          </p:cNvPr>
          <p:cNvGraphicFramePr>
            <a:graphicFrameLocks noGrp="1"/>
          </p:cNvGraphicFramePr>
          <p:nvPr>
            <p:extLst>
              <p:ext uri="{D42A27DB-BD31-4B8C-83A1-F6EECF244321}">
                <p14:modId xmlns:p14="http://schemas.microsoft.com/office/powerpoint/2010/main" val="3576936768"/>
              </p:ext>
            </p:extLst>
          </p:nvPr>
        </p:nvGraphicFramePr>
        <p:xfrm>
          <a:off x="517525" y="2110171"/>
          <a:ext cx="11156950" cy="4439007"/>
        </p:xfrm>
        <a:graphic>
          <a:graphicData uri="http://schemas.openxmlformats.org/drawingml/2006/table">
            <a:tbl>
              <a:tblPr firstRow="1" bandRow="1">
                <a:tableStyleId>{5C22544A-7EE6-4342-B048-85BDC9FD1C3A}</a:tableStyleId>
              </a:tblPr>
              <a:tblGrid>
                <a:gridCol w="5578475">
                  <a:extLst>
                    <a:ext uri="{9D8B030D-6E8A-4147-A177-3AD203B41FA5}">
                      <a16:colId xmlns:a16="http://schemas.microsoft.com/office/drawing/2014/main" val="2235891820"/>
                    </a:ext>
                  </a:extLst>
                </a:gridCol>
                <a:gridCol w="5578475">
                  <a:extLst>
                    <a:ext uri="{9D8B030D-6E8A-4147-A177-3AD203B41FA5}">
                      <a16:colId xmlns:a16="http://schemas.microsoft.com/office/drawing/2014/main" val="3821167665"/>
                    </a:ext>
                  </a:extLst>
                </a:gridCol>
              </a:tblGrid>
              <a:tr h="491705">
                <a:tc>
                  <a:txBody>
                    <a:bodyPr/>
                    <a:lstStyle/>
                    <a:p>
                      <a:pPr algn="ctr"/>
                      <a:r>
                        <a:rPr lang="en-US" altLang="zh-CN" dirty="0"/>
                        <a:t>2035:</a:t>
                      </a:r>
                      <a:r>
                        <a:rPr lang="zh-CN" altLang="en-US" dirty="0"/>
                        <a:t>基本实现社会主义现代化</a:t>
                      </a:r>
                    </a:p>
                  </a:txBody>
                  <a:tcPr anchor="ctr"/>
                </a:tc>
                <a:tc>
                  <a:txBody>
                    <a:bodyPr/>
                    <a:lstStyle/>
                    <a:p>
                      <a:pPr algn="ctr"/>
                      <a:r>
                        <a:rPr lang="en-US" altLang="zh-CN" dirty="0"/>
                        <a:t>2050</a:t>
                      </a:r>
                      <a:r>
                        <a:rPr lang="zh-CN" altLang="en-US" dirty="0"/>
                        <a:t>建成社会主义现代化强国</a:t>
                      </a:r>
                    </a:p>
                  </a:txBody>
                  <a:tcPr anchor="ctr"/>
                </a:tc>
                <a:extLst>
                  <a:ext uri="{0D108BD9-81ED-4DB2-BD59-A6C34878D82A}">
                    <a16:rowId xmlns:a16="http://schemas.microsoft.com/office/drawing/2014/main" val="2989797532"/>
                  </a:ext>
                </a:extLst>
              </a:tr>
              <a:tr h="491705">
                <a:tc>
                  <a:txBody>
                    <a:bodyPr/>
                    <a:lstStyle/>
                    <a:p>
                      <a:pPr algn="ctr"/>
                      <a:r>
                        <a:rPr lang="zh-CN" altLang="en-US" dirty="0"/>
                        <a:t>综合国力大幅跃升</a:t>
                      </a:r>
                    </a:p>
                  </a:txBody>
                  <a:tcPr anchor="ctr"/>
                </a:tc>
                <a:tc>
                  <a:txBody>
                    <a:bodyPr/>
                    <a:lstStyle/>
                    <a:p>
                      <a:pPr algn="ctr"/>
                      <a:r>
                        <a:rPr lang="zh-CN" altLang="en-US" dirty="0"/>
                        <a:t>综合国力和国家影响力领先</a:t>
                      </a:r>
                    </a:p>
                  </a:txBody>
                  <a:tcPr anchor="ctr"/>
                </a:tc>
                <a:extLst>
                  <a:ext uri="{0D108BD9-81ED-4DB2-BD59-A6C34878D82A}">
                    <a16:rowId xmlns:a16="http://schemas.microsoft.com/office/drawing/2014/main" val="3447611252"/>
                  </a:ext>
                </a:extLst>
              </a:tr>
              <a:tr h="491705">
                <a:tc>
                  <a:txBody>
                    <a:bodyPr/>
                    <a:lstStyle/>
                    <a:p>
                      <a:pPr algn="ctr"/>
                      <a:r>
                        <a:rPr lang="zh-CN" altLang="en-US" dirty="0"/>
                        <a:t>基本实现新四化，建成现代化经济体系</a:t>
                      </a:r>
                    </a:p>
                  </a:txBody>
                  <a:tcPr anchor="ctr"/>
                </a:tc>
                <a:tc>
                  <a:txBody>
                    <a:bodyPr/>
                    <a:lstStyle/>
                    <a:p>
                      <a:pPr algn="ctr"/>
                      <a:endParaRPr lang="zh-CN" altLang="en-US" dirty="0"/>
                    </a:p>
                  </a:txBody>
                  <a:tcPr anchor="ctr"/>
                </a:tc>
                <a:extLst>
                  <a:ext uri="{0D108BD9-81ED-4DB2-BD59-A6C34878D82A}">
                    <a16:rowId xmlns:a16="http://schemas.microsoft.com/office/drawing/2014/main" val="1288512488"/>
                  </a:ext>
                </a:extLst>
              </a:tr>
              <a:tr h="848697">
                <a:tc>
                  <a:txBody>
                    <a:bodyPr/>
                    <a:lstStyle/>
                    <a:p>
                      <a:pPr algn="ctr"/>
                      <a:r>
                        <a:rPr lang="zh-CN" altLang="en-US" dirty="0"/>
                        <a:t>基本实现国家治理体系和治理能力现代化，建成法治国家、法治政府、法治社会</a:t>
                      </a:r>
                    </a:p>
                  </a:txBody>
                  <a:tcPr anchor="ctr"/>
                </a:tc>
                <a:tc>
                  <a:txBody>
                    <a:bodyPr/>
                    <a:lstStyle/>
                    <a:p>
                      <a:pPr algn="ctr"/>
                      <a:r>
                        <a:rPr lang="zh-CN" altLang="en-US" dirty="0"/>
                        <a:t>实现国家治理体系和治理能力现代化</a:t>
                      </a:r>
                    </a:p>
                  </a:txBody>
                  <a:tcPr anchor="ctr"/>
                </a:tc>
                <a:extLst>
                  <a:ext uri="{0D108BD9-81ED-4DB2-BD59-A6C34878D82A}">
                    <a16:rowId xmlns:a16="http://schemas.microsoft.com/office/drawing/2014/main" val="1580574508"/>
                  </a:ext>
                </a:extLst>
              </a:tr>
              <a:tr h="491705">
                <a:tc>
                  <a:txBody>
                    <a:bodyPr/>
                    <a:lstStyle/>
                    <a:p>
                      <a:pPr algn="ctr"/>
                      <a:r>
                        <a:rPr lang="zh-CN" altLang="en-US" dirty="0"/>
                        <a:t>国家文化软实力显著增强</a:t>
                      </a:r>
                    </a:p>
                  </a:txBody>
                  <a:tcPr anchor="ctr"/>
                </a:tc>
                <a:tc>
                  <a:txBody>
                    <a:bodyPr/>
                    <a:lstStyle/>
                    <a:p>
                      <a:pPr algn="ctr"/>
                      <a:endParaRPr lang="zh-CN" altLang="en-US" dirty="0"/>
                    </a:p>
                  </a:txBody>
                  <a:tcPr anchor="ctr"/>
                </a:tc>
                <a:extLst>
                  <a:ext uri="{0D108BD9-81ED-4DB2-BD59-A6C34878D82A}">
                    <a16:rowId xmlns:a16="http://schemas.microsoft.com/office/drawing/2014/main" val="1888246487"/>
                  </a:ext>
                </a:extLst>
              </a:tr>
              <a:tr h="491705">
                <a:tc>
                  <a:txBody>
                    <a:bodyPr/>
                    <a:lstStyle/>
                    <a:p>
                      <a:pPr algn="ctr"/>
                      <a:r>
                        <a:rPr lang="zh-CN" altLang="en-US" dirty="0"/>
                        <a:t>美丽中国建设目标基本实现</a:t>
                      </a:r>
                    </a:p>
                  </a:txBody>
                  <a:tcPr anchor="ctr"/>
                </a:tc>
                <a:tc>
                  <a:txBody>
                    <a:bodyPr/>
                    <a:lstStyle/>
                    <a:p>
                      <a:pPr algn="ctr"/>
                      <a:r>
                        <a:rPr lang="zh-CN" altLang="en-US" dirty="0"/>
                        <a:t>物质文明、政治文明、精神文明、社会文明、生态文明全面提升</a:t>
                      </a:r>
                    </a:p>
                  </a:txBody>
                  <a:tcPr anchor="ctr"/>
                </a:tc>
                <a:extLst>
                  <a:ext uri="{0D108BD9-81ED-4DB2-BD59-A6C34878D82A}">
                    <a16:rowId xmlns:a16="http://schemas.microsoft.com/office/drawing/2014/main" val="2061778587"/>
                  </a:ext>
                </a:extLst>
              </a:tr>
              <a:tr h="491705">
                <a:tc>
                  <a:txBody>
                    <a:bodyPr/>
                    <a:lstStyle/>
                    <a:p>
                      <a:pPr algn="ctr"/>
                      <a:r>
                        <a:rPr lang="en-US" altLang="zh-CN" dirty="0"/>
                        <a:t>GDP</a:t>
                      </a:r>
                      <a:r>
                        <a:rPr lang="zh-CN" altLang="en-US" dirty="0"/>
                        <a:t>达到中等发达国家水平</a:t>
                      </a:r>
                    </a:p>
                  </a:txBody>
                  <a:tcPr anchor="ctr"/>
                </a:tc>
                <a:tc>
                  <a:txBody>
                    <a:bodyPr/>
                    <a:lstStyle/>
                    <a:p>
                      <a:pPr algn="ctr"/>
                      <a:endParaRPr lang="zh-CN" altLang="en-US" dirty="0"/>
                    </a:p>
                  </a:txBody>
                  <a:tcPr anchor="ctr"/>
                </a:tc>
                <a:extLst>
                  <a:ext uri="{0D108BD9-81ED-4DB2-BD59-A6C34878D82A}">
                    <a16:rowId xmlns:a16="http://schemas.microsoft.com/office/drawing/2014/main" val="1169391626"/>
                  </a:ext>
                </a:extLst>
              </a:tr>
              <a:tr h="491705">
                <a:tc>
                  <a:txBody>
                    <a:bodyPr/>
                    <a:lstStyle/>
                    <a:p>
                      <a:pPr algn="ctr"/>
                      <a:r>
                        <a:rPr lang="zh-CN" altLang="en-US" dirty="0"/>
                        <a:t>共同富裕取得更为明显的实质性进展</a:t>
                      </a:r>
                    </a:p>
                  </a:txBody>
                  <a:tcPr anchor="ctr"/>
                </a:tc>
                <a:tc>
                  <a:txBody>
                    <a:bodyPr/>
                    <a:lstStyle/>
                    <a:p>
                      <a:pPr algn="ctr"/>
                      <a:r>
                        <a:rPr lang="zh-CN" altLang="en-US" dirty="0"/>
                        <a:t>共同富裕基本实现</a:t>
                      </a:r>
                    </a:p>
                  </a:txBody>
                  <a:tcPr anchor="ctr"/>
                </a:tc>
                <a:extLst>
                  <a:ext uri="{0D108BD9-81ED-4DB2-BD59-A6C34878D82A}">
                    <a16:rowId xmlns:a16="http://schemas.microsoft.com/office/drawing/2014/main" val="1443690208"/>
                  </a:ext>
                </a:extLst>
              </a:tr>
            </a:tbl>
          </a:graphicData>
        </a:graphic>
      </p:graphicFrame>
    </p:spTree>
    <p:extLst>
      <p:ext uri="{BB962C8B-B14F-4D97-AF65-F5344CB8AC3E}">
        <p14:creationId xmlns:p14="http://schemas.microsoft.com/office/powerpoint/2010/main" val="3707742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40872E0-EE92-FED1-D027-68F22F8060D3}"/>
              </a:ext>
            </a:extLst>
          </p:cNvPr>
          <p:cNvPicPr>
            <a:picLocks noChangeAspect="1"/>
          </p:cNvPicPr>
          <p:nvPr/>
        </p:nvPicPr>
        <p:blipFill rotWithShape="1">
          <a:blip r:embed="rId2">
            <a:alphaModFix amt="43000"/>
            <a:extLst>
              <a:ext uri="{28A0092B-C50C-407E-A947-70E740481C1C}">
                <a14:useLocalDpi xmlns:a14="http://schemas.microsoft.com/office/drawing/2010/main" val="0"/>
              </a:ext>
            </a:extLst>
          </a:blip>
          <a:srcRect b="11211"/>
          <a:stretch/>
        </p:blipFill>
        <p:spPr>
          <a:xfrm>
            <a:off x="0" y="-1"/>
            <a:ext cx="12192000" cy="6858001"/>
          </a:xfrm>
          <a:prstGeom prst="rect">
            <a:avLst/>
          </a:prstGeom>
        </p:spPr>
      </p:pic>
      <p:sp>
        <p:nvSpPr>
          <p:cNvPr id="6" name="文本框 5">
            <a:extLst>
              <a:ext uri="{FF2B5EF4-FFF2-40B4-BE49-F238E27FC236}">
                <a16:creationId xmlns:a16="http://schemas.microsoft.com/office/drawing/2014/main" id="{C9F51E98-B008-097E-ACC9-46CD6CD3CC46}"/>
              </a:ext>
            </a:extLst>
          </p:cNvPr>
          <p:cNvSpPr txBox="1"/>
          <p:nvPr/>
        </p:nvSpPr>
        <p:spPr>
          <a:xfrm>
            <a:off x="4064000" y="1737360"/>
            <a:ext cx="4074159" cy="221599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prst="relaxedInset"/>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38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富强</a:t>
            </a:r>
          </a:p>
        </p:txBody>
      </p:sp>
      <p:sp>
        <p:nvSpPr>
          <p:cNvPr id="7" name="文本框 6">
            <a:extLst>
              <a:ext uri="{FF2B5EF4-FFF2-40B4-BE49-F238E27FC236}">
                <a16:creationId xmlns:a16="http://schemas.microsoft.com/office/drawing/2014/main" id="{9D260343-3645-ABF8-A4E3-E42165AA0D9E}"/>
              </a:ext>
            </a:extLst>
          </p:cNvPr>
          <p:cNvSpPr txBox="1"/>
          <p:nvPr/>
        </p:nvSpPr>
        <p:spPr>
          <a:xfrm>
            <a:off x="117446" y="5230332"/>
            <a:ext cx="2197916" cy="1200329"/>
          </a:xfrm>
          <a:prstGeom prst="rect">
            <a:avLst/>
          </a:prstGeom>
          <a:noFill/>
          <a:scene3d>
            <a:camera prst="orthographicFront"/>
            <a:lightRig rig="threePt" dir="t"/>
          </a:scene3d>
          <a:sp3d>
            <a:bevelT prst="relaxedInset"/>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隶书" panose="02010509060101010101" pitchFamily="49" charset="-122"/>
                <a:ea typeface="隶书" panose="02010509060101010101" pitchFamily="49" charset="-122"/>
                <a:cs typeface="+mn-cs"/>
              </a:rPr>
              <a:t>民主</a:t>
            </a:r>
          </a:p>
        </p:txBody>
      </p:sp>
      <p:sp>
        <p:nvSpPr>
          <p:cNvPr id="8" name="文本框 7">
            <a:extLst>
              <a:ext uri="{FF2B5EF4-FFF2-40B4-BE49-F238E27FC236}">
                <a16:creationId xmlns:a16="http://schemas.microsoft.com/office/drawing/2014/main" id="{D2F852F2-B145-3F21-88EB-8C7F4D078499}"/>
              </a:ext>
            </a:extLst>
          </p:cNvPr>
          <p:cNvSpPr txBox="1"/>
          <p:nvPr/>
        </p:nvSpPr>
        <p:spPr>
          <a:xfrm>
            <a:off x="9304790" y="2316163"/>
            <a:ext cx="1468073" cy="769441"/>
          </a:xfrm>
          <a:prstGeom prst="rect">
            <a:avLst/>
          </a:prstGeom>
          <a:noFill/>
          <a:scene3d>
            <a:camera prst="orthographicFront"/>
            <a:lightRig rig="threePt" dir="t"/>
          </a:scene3d>
          <a:sp3d>
            <a:bevelT prst="relaxedInset"/>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隶书" panose="02010509060101010101" pitchFamily="49" charset="-122"/>
                <a:ea typeface="隶书" panose="02010509060101010101" pitchFamily="49" charset="-122"/>
                <a:cs typeface="+mn-cs"/>
              </a:rPr>
              <a:t>文明</a:t>
            </a:r>
          </a:p>
        </p:txBody>
      </p:sp>
      <p:sp>
        <p:nvSpPr>
          <p:cNvPr id="11" name="文本框 10">
            <a:extLst>
              <a:ext uri="{FF2B5EF4-FFF2-40B4-BE49-F238E27FC236}">
                <a16:creationId xmlns:a16="http://schemas.microsoft.com/office/drawing/2014/main" id="{91C446EF-4268-F51B-3ACC-FC88CEC9CCDA}"/>
              </a:ext>
            </a:extLst>
          </p:cNvPr>
          <p:cNvSpPr txBox="1"/>
          <p:nvPr/>
        </p:nvSpPr>
        <p:spPr>
          <a:xfrm>
            <a:off x="3707932" y="1490137"/>
            <a:ext cx="1258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和谐</a:t>
            </a:r>
          </a:p>
        </p:txBody>
      </p:sp>
    </p:spTree>
    <p:extLst>
      <p:ext uri="{BB962C8B-B14F-4D97-AF65-F5344CB8AC3E}">
        <p14:creationId xmlns:p14="http://schemas.microsoft.com/office/powerpoint/2010/main" val="2650908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6572DFF-82AD-11EF-8A8C-C76AE59DED56}"/>
              </a:ext>
            </a:extLst>
          </p:cNvPr>
          <p:cNvSpPr/>
          <p:nvPr/>
        </p:nvSpPr>
        <p:spPr>
          <a:xfrm>
            <a:off x="5033394" y="2130804"/>
            <a:ext cx="1501187" cy="156966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等线" panose="020F0502020204030204"/>
              <a:ea typeface="等线" panose="02010600030101010101" pitchFamily="2" charset="-122"/>
              <a:cs typeface="+mn-cs"/>
            </a:endParaRPr>
          </a:p>
        </p:txBody>
      </p:sp>
      <p:grpSp>
        <p:nvGrpSpPr>
          <p:cNvPr id="23" name="组合 22">
            <a:extLst>
              <a:ext uri="{FF2B5EF4-FFF2-40B4-BE49-F238E27FC236}">
                <a16:creationId xmlns:a16="http://schemas.microsoft.com/office/drawing/2014/main" id="{0645CBA0-53A9-6568-BAFC-84BD4F3212AB}"/>
              </a:ext>
            </a:extLst>
          </p:cNvPr>
          <p:cNvGrpSpPr/>
          <p:nvPr/>
        </p:nvGrpSpPr>
        <p:grpSpPr>
          <a:xfrm>
            <a:off x="893370" y="1029141"/>
            <a:ext cx="10405259" cy="4447364"/>
            <a:chOff x="1210768" y="1140901"/>
            <a:chExt cx="10142518" cy="4157863"/>
          </a:xfrm>
        </p:grpSpPr>
        <p:pic>
          <p:nvPicPr>
            <p:cNvPr id="13" name="图片 12">
              <a:extLst>
                <a:ext uri="{FF2B5EF4-FFF2-40B4-BE49-F238E27FC236}">
                  <a16:creationId xmlns:a16="http://schemas.microsoft.com/office/drawing/2014/main" id="{C502374D-119B-5225-108A-81B0557959E8}"/>
                </a:ext>
              </a:extLst>
            </p:cNvPr>
            <p:cNvPicPr>
              <a:picLocks noChangeAspect="1"/>
            </p:cNvPicPr>
            <p:nvPr/>
          </p:nvPicPr>
          <p:blipFill>
            <a:blip r:embed="rId2">
              <a:extLst>
                <a:ext uri="{28A0092B-C50C-407E-A947-70E740481C1C}">
                  <a14:useLocalDpi xmlns:a14="http://schemas.microsoft.com/office/drawing/2010/main" val="0"/>
                </a:ext>
              </a:extLst>
            </a:blip>
            <a:srcRect l="18556" t="3522" r="15912" b="3522"/>
            <a:stretch>
              <a:fillRect/>
            </a:stretch>
          </p:blipFill>
          <p:spPr>
            <a:xfrm>
              <a:off x="1210768" y="1140902"/>
              <a:ext cx="4367982" cy="4129118"/>
            </a:xfrm>
            <a:custGeom>
              <a:avLst/>
              <a:gdLst>
                <a:gd name="connsiteX0" fmla="*/ 2183991 w 4367982"/>
                <a:gd name="connsiteY0" fmla="*/ 0 h 4129118"/>
                <a:gd name="connsiteX1" fmla="*/ 4367982 w 4367982"/>
                <a:gd name="connsiteY1" fmla="*/ 2064559 h 4129118"/>
                <a:gd name="connsiteX2" fmla="*/ 2183991 w 4367982"/>
                <a:gd name="connsiteY2" fmla="*/ 4129118 h 4129118"/>
                <a:gd name="connsiteX3" fmla="*/ 0 w 4367982"/>
                <a:gd name="connsiteY3" fmla="*/ 2064559 h 4129118"/>
                <a:gd name="connsiteX4" fmla="*/ 2183991 w 4367982"/>
                <a:gd name="connsiteY4" fmla="*/ 0 h 412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982" h="4129118">
                  <a:moveTo>
                    <a:pt x="2183991" y="0"/>
                  </a:moveTo>
                  <a:cubicBezTo>
                    <a:pt x="3390176" y="0"/>
                    <a:pt x="4367982" y="924335"/>
                    <a:pt x="4367982" y="2064559"/>
                  </a:cubicBezTo>
                  <a:cubicBezTo>
                    <a:pt x="4367982" y="3204783"/>
                    <a:pt x="3390176" y="4129118"/>
                    <a:pt x="2183991" y="4129118"/>
                  </a:cubicBezTo>
                  <a:cubicBezTo>
                    <a:pt x="977806" y="4129118"/>
                    <a:pt x="0" y="3204783"/>
                    <a:pt x="0" y="2064559"/>
                  </a:cubicBezTo>
                  <a:cubicBezTo>
                    <a:pt x="0" y="924335"/>
                    <a:pt x="977806" y="0"/>
                    <a:pt x="2183991" y="0"/>
                  </a:cubicBezTo>
                  <a:close/>
                </a:path>
              </a:pathLst>
            </a:custGeom>
          </p:spPr>
        </p:pic>
        <p:pic>
          <p:nvPicPr>
            <p:cNvPr id="10" name="图片 9">
              <a:extLst>
                <a:ext uri="{FF2B5EF4-FFF2-40B4-BE49-F238E27FC236}">
                  <a16:creationId xmlns:a16="http://schemas.microsoft.com/office/drawing/2014/main" id="{85B8DB06-5E3A-B81E-4BDF-AE14F440B5C0}"/>
                </a:ext>
              </a:extLst>
            </p:cNvPr>
            <p:cNvPicPr>
              <a:picLocks noChangeAspect="1"/>
            </p:cNvPicPr>
            <p:nvPr/>
          </p:nvPicPr>
          <p:blipFill>
            <a:blip r:embed="rId3">
              <a:extLst>
                <a:ext uri="{28A0092B-C50C-407E-A947-70E740481C1C}">
                  <a14:useLocalDpi xmlns:a14="http://schemas.microsoft.com/office/drawing/2010/main" val="0"/>
                </a:ext>
              </a:extLst>
            </a:blip>
            <a:srcRect l="24962" r="4559"/>
            <a:stretch>
              <a:fillRect/>
            </a:stretch>
          </p:blipFill>
          <p:spPr>
            <a:xfrm>
              <a:off x="6985304" y="1140901"/>
              <a:ext cx="4367982" cy="4129116"/>
            </a:xfrm>
            <a:custGeom>
              <a:avLst/>
              <a:gdLst>
                <a:gd name="connsiteX0" fmla="*/ 2183991 w 4367982"/>
                <a:gd name="connsiteY0" fmla="*/ 0 h 4129116"/>
                <a:gd name="connsiteX1" fmla="*/ 4367982 w 4367982"/>
                <a:gd name="connsiteY1" fmla="*/ 2064559 h 4129116"/>
                <a:gd name="connsiteX2" fmla="*/ 2407292 w 4367982"/>
                <a:gd name="connsiteY2" fmla="*/ 4118459 h 4129116"/>
                <a:gd name="connsiteX3" fmla="*/ 2184032 w 4367982"/>
                <a:gd name="connsiteY3" fmla="*/ 4129116 h 4129116"/>
                <a:gd name="connsiteX4" fmla="*/ 2183950 w 4367982"/>
                <a:gd name="connsiteY4" fmla="*/ 4129116 h 4129116"/>
                <a:gd name="connsiteX5" fmla="*/ 1960691 w 4367982"/>
                <a:gd name="connsiteY5" fmla="*/ 4118459 h 4129116"/>
                <a:gd name="connsiteX6" fmla="*/ 0 w 4367982"/>
                <a:gd name="connsiteY6" fmla="*/ 2064559 h 4129116"/>
                <a:gd name="connsiteX7" fmla="*/ 2183991 w 4367982"/>
                <a:gd name="connsiteY7" fmla="*/ 0 h 412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7982" h="4129116">
                  <a:moveTo>
                    <a:pt x="2183991" y="0"/>
                  </a:moveTo>
                  <a:cubicBezTo>
                    <a:pt x="3390176" y="0"/>
                    <a:pt x="4367982" y="924335"/>
                    <a:pt x="4367982" y="2064559"/>
                  </a:cubicBezTo>
                  <a:cubicBezTo>
                    <a:pt x="4367982" y="3133519"/>
                    <a:pt x="3508582" y="4012733"/>
                    <a:pt x="2407292" y="4118459"/>
                  </a:cubicBezTo>
                  <a:lnTo>
                    <a:pt x="2184032" y="4129116"/>
                  </a:lnTo>
                  <a:lnTo>
                    <a:pt x="2183950" y="4129116"/>
                  </a:lnTo>
                  <a:lnTo>
                    <a:pt x="1960691" y="4118459"/>
                  </a:lnTo>
                  <a:cubicBezTo>
                    <a:pt x="859400" y="4012733"/>
                    <a:pt x="0" y="3133519"/>
                    <a:pt x="0" y="2064559"/>
                  </a:cubicBezTo>
                  <a:cubicBezTo>
                    <a:pt x="0" y="924335"/>
                    <a:pt x="977806" y="0"/>
                    <a:pt x="2183991" y="0"/>
                  </a:cubicBezTo>
                  <a:close/>
                </a:path>
              </a:pathLst>
            </a:custGeom>
          </p:spPr>
        </p:pic>
        <p:grpSp>
          <p:nvGrpSpPr>
            <p:cNvPr id="22" name="组合 21">
              <a:extLst>
                <a:ext uri="{FF2B5EF4-FFF2-40B4-BE49-F238E27FC236}">
                  <a16:creationId xmlns:a16="http://schemas.microsoft.com/office/drawing/2014/main" id="{76090A70-F7D7-5B31-2057-806198DB47F5}"/>
                </a:ext>
              </a:extLst>
            </p:cNvPr>
            <p:cNvGrpSpPr/>
            <p:nvPr/>
          </p:nvGrpSpPr>
          <p:grpSpPr>
            <a:xfrm>
              <a:off x="3969984" y="1169647"/>
              <a:ext cx="4367981" cy="4129117"/>
              <a:chOff x="3919650" y="1253537"/>
              <a:chExt cx="4367981" cy="4129117"/>
            </a:xfrm>
          </p:grpSpPr>
          <p:sp>
            <p:nvSpPr>
              <p:cNvPr id="14" name="椭圆 13">
                <a:extLst>
                  <a:ext uri="{FF2B5EF4-FFF2-40B4-BE49-F238E27FC236}">
                    <a16:creationId xmlns:a16="http://schemas.microsoft.com/office/drawing/2014/main" id="{88A5FA02-3A36-F57A-F97D-5289225A25FD}"/>
                  </a:ext>
                </a:extLst>
              </p:cNvPr>
              <p:cNvSpPr/>
              <p:nvPr/>
            </p:nvSpPr>
            <p:spPr>
              <a:xfrm>
                <a:off x="3919650" y="1253537"/>
                <a:ext cx="4367981" cy="4129117"/>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箭头: V 形 19">
                <a:extLst>
                  <a:ext uri="{FF2B5EF4-FFF2-40B4-BE49-F238E27FC236}">
                    <a16:creationId xmlns:a16="http://schemas.microsoft.com/office/drawing/2014/main" id="{2B4DBA68-FF61-5821-7A4E-71553B08B881}"/>
                  </a:ext>
                </a:extLst>
              </p:cNvPr>
              <p:cNvSpPr/>
              <p:nvPr/>
            </p:nvSpPr>
            <p:spPr>
              <a:xfrm>
                <a:off x="4689446" y="2319806"/>
                <a:ext cx="3095538" cy="1996580"/>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8C1DB678-CBC5-44BB-4F3E-427F82DACE41}"/>
                  </a:ext>
                </a:extLst>
              </p:cNvPr>
              <p:cNvSpPr txBox="1"/>
              <p:nvPr/>
            </p:nvSpPr>
            <p:spPr>
              <a:xfrm>
                <a:off x="5906838" y="2143372"/>
                <a:ext cx="612057" cy="25316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6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t>
                </a:r>
              </a:p>
            </p:txBody>
          </p:sp>
        </p:grpSp>
      </p:grpSp>
    </p:spTree>
    <p:extLst>
      <p:ext uri="{BB962C8B-B14F-4D97-AF65-F5344CB8AC3E}">
        <p14:creationId xmlns:p14="http://schemas.microsoft.com/office/powerpoint/2010/main" val="69735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367A052-495A-E2D5-28B2-EAE3D0B46611}"/>
              </a:ext>
            </a:extLst>
          </p:cNvPr>
          <p:cNvGrpSpPr/>
          <p:nvPr/>
        </p:nvGrpSpPr>
        <p:grpSpPr>
          <a:xfrm>
            <a:off x="552745" y="289300"/>
            <a:ext cx="8093415" cy="6040379"/>
            <a:chOff x="552745" y="289301"/>
            <a:chExt cx="7630017" cy="5493556"/>
          </a:xfrm>
        </p:grpSpPr>
        <p:pic>
          <p:nvPicPr>
            <p:cNvPr id="15" name="图片 14">
              <a:extLst>
                <a:ext uri="{FF2B5EF4-FFF2-40B4-BE49-F238E27FC236}">
                  <a16:creationId xmlns:a16="http://schemas.microsoft.com/office/drawing/2014/main" id="{86EDD903-DFE6-8623-CE8A-81A8A559F672}"/>
                </a:ext>
              </a:extLst>
            </p:cNvPr>
            <p:cNvPicPr>
              <a:picLocks noChangeAspect="1"/>
            </p:cNvPicPr>
            <p:nvPr/>
          </p:nvPicPr>
          <p:blipFill>
            <a:blip r:embed="rId2">
              <a:extLst>
                <a:ext uri="{28A0092B-C50C-407E-A947-70E740481C1C}">
                  <a14:useLocalDpi xmlns:a14="http://schemas.microsoft.com/office/drawing/2010/main" val="0"/>
                </a:ext>
              </a:extLst>
            </a:blip>
            <a:srcRect l="17335" r="17335"/>
            <a:stretch>
              <a:fillRect/>
            </a:stretch>
          </p:blipFill>
          <p:spPr>
            <a:xfrm>
              <a:off x="3863829" y="904847"/>
              <a:ext cx="4318933" cy="4093937"/>
            </a:xfrm>
            <a:custGeom>
              <a:avLst/>
              <a:gdLst>
                <a:gd name="connsiteX0" fmla="*/ 1249960 w 2499920"/>
                <a:gd name="connsiteY0" fmla="*/ 0 h 2369686"/>
                <a:gd name="connsiteX1" fmla="*/ 2499920 w 2499920"/>
                <a:gd name="connsiteY1" fmla="*/ 1184843 h 2369686"/>
                <a:gd name="connsiteX2" fmla="*/ 1249960 w 2499920"/>
                <a:gd name="connsiteY2" fmla="*/ 2369686 h 2369686"/>
                <a:gd name="connsiteX3" fmla="*/ 0 w 2499920"/>
                <a:gd name="connsiteY3" fmla="*/ 1184843 h 2369686"/>
                <a:gd name="connsiteX4" fmla="*/ 1249960 w 2499920"/>
                <a:gd name="connsiteY4" fmla="*/ 0 h 236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920" h="2369686">
                  <a:moveTo>
                    <a:pt x="1249960" y="0"/>
                  </a:moveTo>
                  <a:cubicBezTo>
                    <a:pt x="1940294" y="0"/>
                    <a:pt x="2499920" y="530472"/>
                    <a:pt x="2499920" y="1184843"/>
                  </a:cubicBezTo>
                  <a:cubicBezTo>
                    <a:pt x="2499920" y="1839214"/>
                    <a:pt x="1940294" y="2369686"/>
                    <a:pt x="1249960" y="2369686"/>
                  </a:cubicBezTo>
                  <a:cubicBezTo>
                    <a:pt x="559626" y="2369686"/>
                    <a:pt x="0" y="1839214"/>
                    <a:pt x="0" y="1184843"/>
                  </a:cubicBezTo>
                  <a:cubicBezTo>
                    <a:pt x="0" y="530472"/>
                    <a:pt x="559626" y="0"/>
                    <a:pt x="1249960" y="0"/>
                  </a:cubicBezTo>
                  <a:close/>
                </a:path>
              </a:pathLst>
            </a:custGeom>
          </p:spPr>
        </p:pic>
        <p:pic>
          <p:nvPicPr>
            <p:cNvPr id="11" name="图片 10">
              <a:extLst>
                <a:ext uri="{FF2B5EF4-FFF2-40B4-BE49-F238E27FC236}">
                  <a16:creationId xmlns:a16="http://schemas.microsoft.com/office/drawing/2014/main" id="{6DE44D59-BFD2-E454-FAC1-65E6753F29BF}"/>
                </a:ext>
              </a:extLst>
            </p:cNvPr>
            <p:cNvPicPr>
              <a:picLocks noChangeAspect="1"/>
            </p:cNvPicPr>
            <p:nvPr/>
          </p:nvPicPr>
          <p:blipFill>
            <a:blip r:embed="rId3">
              <a:extLst>
                <a:ext uri="{28A0092B-C50C-407E-A947-70E740481C1C}">
                  <a14:useLocalDpi xmlns:a14="http://schemas.microsoft.com/office/drawing/2010/main" val="0"/>
                </a:ext>
              </a:extLst>
            </a:blip>
            <a:srcRect l="32581" r="1763"/>
            <a:stretch>
              <a:fillRect/>
            </a:stretch>
          </p:blipFill>
          <p:spPr>
            <a:xfrm>
              <a:off x="552745" y="2644266"/>
              <a:ext cx="3311084" cy="3138591"/>
            </a:xfrm>
            <a:custGeom>
              <a:avLst/>
              <a:gdLst>
                <a:gd name="connsiteX0" fmla="*/ 1249960 w 2499920"/>
                <a:gd name="connsiteY0" fmla="*/ 0 h 2369686"/>
                <a:gd name="connsiteX1" fmla="*/ 2499920 w 2499920"/>
                <a:gd name="connsiteY1" fmla="*/ 1184843 h 2369686"/>
                <a:gd name="connsiteX2" fmla="*/ 1249960 w 2499920"/>
                <a:gd name="connsiteY2" fmla="*/ 2369686 h 2369686"/>
                <a:gd name="connsiteX3" fmla="*/ 0 w 2499920"/>
                <a:gd name="connsiteY3" fmla="*/ 1184843 h 2369686"/>
                <a:gd name="connsiteX4" fmla="*/ 1249960 w 2499920"/>
                <a:gd name="connsiteY4" fmla="*/ 0 h 236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920" h="2369686">
                  <a:moveTo>
                    <a:pt x="1249960" y="0"/>
                  </a:moveTo>
                  <a:cubicBezTo>
                    <a:pt x="1940294" y="0"/>
                    <a:pt x="2499920" y="530472"/>
                    <a:pt x="2499920" y="1184843"/>
                  </a:cubicBezTo>
                  <a:cubicBezTo>
                    <a:pt x="2499920" y="1839214"/>
                    <a:pt x="1940294" y="2369686"/>
                    <a:pt x="1249960" y="2369686"/>
                  </a:cubicBezTo>
                  <a:cubicBezTo>
                    <a:pt x="559626" y="2369686"/>
                    <a:pt x="0" y="1839214"/>
                    <a:pt x="0" y="1184843"/>
                  </a:cubicBezTo>
                  <a:cubicBezTo>
                    <a:pt x="0" y="530472"/>
                    <a:pt x="559626" y="0"/>
                    <a:pt x="1249960" y="0"/>
                  </a:cubicBezTo>
                  <a:close/>
                </a:path>
              </a:pathLst>
            </a:custGeom>
          </p:spPr>
        </p:pic>
        <p:pic>
          <p:nvPicPr>
            <p:cNvPr id="7" name="图片 6">
              <a:extLst>
                <a:ext uri="{FF2B5EF4-FFF2-40B4-BE49-F238E27FC236}">
                  <a16:creationId xmlns:a16="http://schemas.microsoft.com/office/drawing/2014/main" id="{12A532D7-19E6-9077-0EF7-D6953523DD62}"/>
                </a:ext>
              </a:extLst>
            </p:cNvPr>
            <p:cNvPicPr>
              <a:picLocks noChangeAspect="1"/>
            </p:cNvPicPr>
            <p:nvPr/>
          </p:nvPicPr>
          <p:blipFill>
            <a:blip r:embed="rId4">
              <a:extLst>
                <a:ext uri="{28A0092B-C50C-407E-A947-70E740481C1C}">
                  <a14:useLocalDpi xmlns:a14="http://schemas.microsoft.com/office/drawing/2010/main" val="0"/>
                </a:ext>
              </a:extLst>
            </a:blip>
            <a:srcRect l="20012" t="7654" r="3589" b="4184"/>
            <a:stretch>
              <a:fillRect/>
            </a:stretch>
          </p:blipFill>
          <p:spPr>
            <a:xfrm>
              <a:off x="1211269" y="289301"/>
              <a:ext cx="2270161" cy="2151896"/>
            </a:xfrm>
            <a:custGeom>
              <a:avLst/>
              <a:gdLst>
                <a:gd name="connsiteX0" fmla="*/ 1249960 w 2499920"/>
                <a:gd name="connsiteY0" fmla="*/ 0 h 2369686"/>
                <a:gd name="connsiteX1" fmla="*/ 2499920 w 2499920"/>
                <a:gd name="connsiteY1" fmla="*/ 1184843 h 2369686"/>
                <a:gd name="connsiteX2" fmla="*/ 1249960 w 2499920"/>
                <a:gd name="connsiteY2" fmla="*/ 2369686 h 2369686"/>
                <a:gd name="connsiteX3" fmla="*/ 0 w 2499920"/>
                <a:gd name="connsiteY3" fmla="*/ 1184843 h 2369686"/>
                <a:gd name="connsiteX4" fmla="*/ 1249960 w 2499920"/>
                <a:gd name="connsiteY4" fmla="*/ 0 h 236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920" h="2369686">
                  <a:moveTo>
                    <a:pt x="1249960" y="0"/>
                  </a:moveTo>
                  <a:cubicBezTo>
                    <a:pt x="1940294" y="0"/>
                    <a:pt x="2499920" y="530472"/>
                    <a:pt x="2499920" y="1184843"/>
                  </a:cubicBezTo>
                  <a:cubicBezTo>
                    <a:pt x="2499920" y="1839214"/>
                    <a:pt x="1940294" y="2369686"/>
                    <a:pt x="1249960" y="2369686"/>
                  </a:cubicBezTo>
                  <a:cubicBezTo>
                    <a:pt x="559626" y="2369686"/>
                    <a:pt x="0" y="1839214"/>
                    <a:pt x="0" y="1184843"/>
                  </a:cubicBezTo>
                  <a:cubicBezTo>
                    <a:pt x="0" y="530472"/>
                    <a:pt x="559626" y="0"/>
                    <a:pt x="1249960" y="0"/>
                  </a:cubicBezTo>
                  <a:close/>
                </a:path>
              </a:pathLst>
            </a:custGeom>
          </p:spPr>
        </p:pic>
      </p:grpSp>
      <p:sp>
        <p:nvSpPr>
          <p:cNvPr id="16" name="文本框 15">
            <a:extLst>
              <a:ext uri="{FF2B5EF4-FFF2-40B4-BE49-F238E27FC236}">
                <a16:creationId xmlns:a16="http://schemas.microsoft.com/office/drawing/2014/main" id="{086EF606-17FC-37AA-D889-E5E0F54876D8}"/>
              </a:ext>
            </a:extLst>
          </p:cNvPr>
          <p:cNvSpPr txBox="1"/>
          <p:nvPr/>
        </p:nvSpPr>
        <p:spPr>
          <a:xfrm>
            <a:off x="9436534" y="755008"/>
            <a:ext cx="1846659" cy="5083729"/>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非民主政体下的</a:t>
            </a:r>
            <a:r>
              <a:rPr kumimoji="0" lang="zh-CN" altLang="en-US" sz="5400" b="0" i="0" u="none" strike="noStrike" kern="1200" cap="none" spc="0" normalizeH="0" baseline="0" noProof="0" dirty="0">
                <a:ln>
                  <a:noFill/>
                </a:ln>
                <a:solidFill>
                  <a:schemeClr val="accent1"/>
                </a:solidFill>
                <a:effectLst/>
                <a:uLnTx/>
                <a:uFillTx/>
                <a:latin typeface="隶书" panose="02010509060101010101" pitchFamily="49" charset="-122"/>
                <a:ea typeface="隶书" panose="02010509060101010101" pitchFamily="49" charset="-122"/>
                <a:cs typeface="+mn-cs"/>
              </a:rPr>
              <a:t>虚假繁荣</a:t>
            </a:r>
          </a:p>
        </p:txBody>
      </p:sp>
    </p:spTree>
    <p:extLst>
      <p:ext uri="{BB962C8B-B14F-4D97-AF65-F5344CB8AC3E}">
        <p14:creationId xmlns:p14="http://schemas.microsoft.com/office/powerpoint/2010/main" val="712917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062EC51D-01F2-2E26-D510-7239DE18B5B0}"/>
              </a:ext>
            </a:extLst>
          </p:cNvPr>
          <p:cNvGrpSpPr/>
          <p:nvPr/>
        </p:nvGrpSpPr>
        <p:grpSpPr>
          <a:xfrm>
            <a:off x="1155736" y="1140901"/>
            <a:ext cx="10120323" cy="4129118"/>
            <a:chOff x="1155736" y="1140901"/>
            <a:chExt cx="10120323" cy="4129118"/>
          </a:xfrm>
        </p:grpSpPr>
        <p:pic>
          <p:nvPicPr>
            <p:cNvPr id="8" name="图片 7">
              <a:extLst>
                <a:ext uri="{FF2B5EF4-FFF2-40B4-BE49-F238E27FC236}">
                  <a16:creationId xmlns:a16="http://schemas.microsoft.com/office/drawing/2014/main" id="{C327A28F-7F47-C3D0-5C88-252F89781325}"/>
                </a:ext>
              </a:extLst>
            </p:cNvPr>
            <p:cNvPicPr>
              <a:picLocks noChangeAspect="1"/>
            </p:cNvPicPr>
            <p:nvPr/>
          </p:nvPicPr>
          <p:blipFill>
            <a:blip r:embed="rId2">
              <a:extLst>
                <a:ext uri="{28A0092B-C50C-407E-A947-70E740481C1C}">
                  <a14:useLocalDpi xmlns:a14="http://schemas.microsoft.com/office/drawing/2010/main" val="0"/>
                </a:ext>
              </a:extLst>
            </a:blip>
            <a:srcRect t="7822" b="7822"/>
            <a:stretch>
              <a:fillRect/>
            </a:stretch>
          </p:blipFill>
          <p:spPr>
            <a:xfrm>
              <a:off x="6908079" y="1140901"/>
              <a:ext cx="4367980" cy="4129118"/>
            </a:xfrm>
            <a:custGeom>
              <a:avLst/>
              <a:gdLst>
                <a:gd name="connsiteX0" fmla="*/ 2183991 w 4367980"/>
                <a:gd name="connsiteY0" fmla="*/ 0 h 4129118"/>
                <a:gd name="connsiteX1" fmla="*/ 4356706 w 4367980"/>
                <a:gd name="connsiteY1" fmla="*/ 1853470 h 4129118"/>
                <a:gd name="connsiteX2" fmla="*/ 4367980 w 4367980"/>
                <a:gd name="connsiteY2" fmla="*/ 2064521 h 4129118"/>
                <a:gd name="connsiteX3" fmla="*/ 4367980 w 4367980"/>
                <a:gd name="connsiteY3" fmla="*/ 2064597 h 4129118"/>
                <a:gd name="connsiteX4" fmla="*/ 4356706 w 4367980"/>
                <a:gd name="connsiteY4" fmla="*/ 2275648 h 4129118"/>
                <a:gd name="connsiteX5" fmla="*/ 2183991 w 4367980"/>
                <a:gd name="connsiteY5" fmla="*/ 4129118 h 4129118"/>
                <a:gd name="connsiteX6" fmla="*/ 0 w 4367980"/>
                <a:gd name="connsiteY6" fmla="*/ 2064559 h 4129118"/>
                <a:gd name="connsiteX7" fmla="*/ 2183991 w 4367980"/>
                <a:gd name="connsiteY7" fmla="*/ 0 h 412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7980" h="4129118">
                  <a:moveTo>
                    <a:pt x="2183991" y="0"/>
                  </a:moveTo>
                  <a:cubicBezTo>
                    <a:pt x="3314790" y="0"/>
                    <a:pt x="4244864" y="812404"/>
                    <a:pt x="4356706" y="1853470"/>
                  </a:cubicBezTo>
                  <a:lnTo>
                    <a:pt x="4367980" y="2064521"/>
                  </a:lnTo>
                  <a:lnTo>
                    <a:pt x="4367980" y="2064597"/>
                  </a:lnTo>
                  <a:lnTo>
                    <a:pt x="4356706" y="2275648"/>
                  </a:lnTo>
                  <a:cubicBezTo>
                    <a:pt x="4244864" y="3316714"/>
                    <a:pt x="3314790" y="4129118"/>
                    <a:pt x="2183991" y="4129118"/>
                  </a:cubicBezTo>
                  <a:cubicBezTo>
                    <a:pt x="977806" y="4129118"/>
                    <a:pt x="0" y="3204783"/>
                    <a:pt x="0" y="2064559"/>
                  </a:cubicBezTo>
                  <a:cubicBezTo>
                    <a:pt x="0" y="924335"/>
                    <a:pt x="977806" y="0"/>
                    <a:pt x="2183991" y="0"/>
                  </a:cubicBezTo>
                  <a:close/>
                </a:path>
              </a:pathLst>
            </a:custGeom>
          </p:spPr>
        </p:pic>
        <p:pic>
          <p:nvPicPr>
            <p:cNvPr id="9" name="图片 8">
              <a:extLst>
                <a:ext uri="{FF2B5EF4-FFF2-40B4-BE49-F238E27FC236}">
                  <a16:creationId xmlns:a16="http://schemas.microsoft.com/office/drawing/2014/main" id="{33346602-D902-3DFA-CCB5-8C4FBCFD19A5}"/>
                </a:ext>
              </a:extLst>
            </p:cNvPr>
            <p:cNvPicPr>
              <a:picLocks noChangeAspect="1"/>
            </p:cNvPicPr>
            <p:nvPr/>
          </p:nvPicPr>
          <p:blipFill>
            <a:blip r:embed="rId3">
              <a:extLst>
                <a:ext uri="{28A0092B-C50C-407E-A947-70E740481C1C}">
                  <a14:useLocalDpi xmlns:a14="http://schemas.microsoft.com/office/drawing/2010/main" val="0"/>
                </a:ext>
              </a:extLst>
            </a:blip>
            <a:srcRect l="18556" t="3522" r="15912" b="3522"/>
            <a:stretch>
              <a:fillRect/>
            </a:stretch>
          </p:blipFill>
          <p:spPr>
            <a:xfrm>
              <a:off x="1155736" y="1140901"/>
              <a:ext cx="4367982" cy="4129118"/>
            </a:xfrm>
            <a:custGeom>
              <a:avLst/>
              <a:gdLst>
                <a:gd name="connsiteX0" fmla="*/ 2183991 w 4367982"/>
                <a:gd name="connsiteY0" fmla="*/ 0 h 4129118"/>
                <a:gd name="connsiteX1" fmla="*/ 4367982 w 4367982"/>
                <a:gd name="connsiteY1" fmla="*/ 2064559 h 4129118"/>
                <a:gd name="connsiteX2" fmla="*/ 2183991 w 4367982"/>
                <a:gd name="connsiteY2" fmla="*/ 4129118 h 4129118"/>
                <a:gd name="connsiteX3" fmla="*/ 0 w 4367982"/>
                <a:gd name="connsiteY3" fmla="*/ 2064559 h 4129118"/>
                <a:gd name="connsiteX4" fmla="*/ 2183991 w 4367982"/>
                <a:gd name="connsiteY4" fmla="*/ 0 h 412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982" h="4129118">
                  <a:moveTo>
                    <a:pt x="2183991" y="0"/>
                  </a:moveTo>
                  <a:cubicBezTo>
                    <a:pt x="3390176" y="0"/>
                    <a:pt x="4367982" y="924335"/>
                    <a:pt x="4367982" y="2064559"/>
                  </a:cubicBezTo>
                  <a:cubicBezTo>
                    <a:pt x="4367982" y="3204783"/>
                    <a:pt x="3390176" y="4129118"/>
                    <a:pt x="2183991" y="4129118"/>
                  </a:cubicBezTo>
                  <a:cubicBezTo>
                    <a:pt x="977806" y="4129118"/>
                    <a:pt x="0" y="3204783"/>
                    <a:pt x="0" y="2064559"/>
                  </a:cubicBezTo>
                  <a:cubicBezTo>
                    <a:pt x="0" y="924335"/>
                    <a:pt x="977806" y="0"/>
                    <a:pt x="2183991" y="0"/>
                  </a:cubicBezTo>
                  <a:close/>
                </a:path>
              </a:pathLst>
            </a:custGeom>
          </p:spPr>
        </p:pic>
        <p:grpSp>
          <p:nvGrpSpPr>
            <p:cNvPr id="10" name="组合 9">
              <a:extLst>
                <a:ext uri="{FF2B5EF4-FFF2-40B4-BE49-F238E27FC236}">
                  <a16:creationId xmlns:a16="http://schemas.microsoft.com/office/drawing/2014/main" id="{175E4D45-78DA-1DBA-CA97-55702E6C7CCE}"/>
                </a:ext>
              </a:extLst>
            </p:cNvPr>
            <p:cNvGrpSpPr/>
            <p:nvPr/>
          </p:nvGrpSpPr>
          <p:grpSpPr>
            <a:xfrm>
              <a:off x="4148300" y="1140901"/>
              <a:ext cx="4367981" cy="4129117"/>
              <a:chOff x="3912010" y="1224792"/>
              <a:chExt cx="4367981" cy="4129117"/>
            </a:xfrm>
          </p:grpSpPr>
          <p:sp>
            <p:nvSpPr>
              <p:cNvPr id="11" name="椭圆 10">
                <a:extLst>
                  <a:ext uri="{FF2B5EF4-FFF2-40B4-BE49-F238E27FC236}">
                    <a16:creationId xmlns:a16="http://schemas.microsoft.com/office/drawing/2014/main" id="{2C6D2145-EEA8-F94E-D0C5-4BB41925A076}"/>
                  </a:ext>
                </a:extLst>
              </p:cNvPr>
              <p:cNvSpPr/>
              <p:nvPr/>
            </p:nvSpPr>
            <p:spPr>
              <a:xfrm>
                <a:off x="3912010" y="1224792"/>
                <a:ext cx="4367981" cy="4129117"/>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箭头: V 形 11">
                <a:extLst>
                  <a:ext uri="{FF2B5EF4-FFF2-40B4-BE49-F238E27FC236}">
                    <a16:creationId xmlns:a16="http://schemas.microsoft.com/office/drawing/2014/main" id="{F72A2EE4-E366-427C-549D-E5E85C3F6689}"/>
                  </a:ext>
                </a:extLst>
              </p:cNvPr>
              <p:cNvSpPr/>
              <p:nvPr/>
            </p:nvSpPr>
            <p:spPr>
              <a:xfrm>
                <a:off x="4689446" y="2319806"/>
                <a:ext cx="3095538" cy="1996580"/>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sp>
        <p:nvSpPr>
          <p:cNvPr id="2" name="文本框 1">
            <a:extLst>
              <a:ext uri="{FF2B5EF4-FFF2-40B4-BE49-F238E27FC236}">
                <a16:creationId xmlns:a16="http://schemas.microsoft.com/office/drawing/2014/main" id="{1037FB8B-89D7-72BE-4502-0DBAE8212C2A}"/>
              </a:ext>
            </a:extLst>
          </p:cNvPr>
          <p:cNvSpPr txBox="1"/>
          <p:nvPr/>
        </p:nvSpPr>
        <p:spPr>
          <a:xfrm>
            <a:off x="6040372" y="2001521"/>
            <a:ext cx="627912" cy="27079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6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t>
            </a:r>
          </a:p>
        </p:txBody>
      </p:sp>
    </p:spTree>
    <p:extLst>
      <p:ext uri="{BB962C8B-B14F-4D97-AF65-F5344CB8AC3E}">
        <p14:creationId xmlns:p14="http://schemas.microsoft.com/office/powerpoint/2010/main" val="1729965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0BC6926-CCDB-5A1F-0B2B-5118E53567AB}"/>
              </a:ext>
            </a:extLst>
          </p:cNvPr>
          <p:cNvSpPr txBox="1"/>
          <p:nvPr/>
        </p:nvSpPr>
        <p:spPr>
          <a:xfrm>
            <a:off x="1252313" y="321599"/>
            <a:ext cx="10215694"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仓廪实而知礼节，衣食足而知荣辱。</a:t>
            </a:r>
            <a:r>
              <a:rPr kumimoji="0" lang="en-US" altLang="zh-CN" sz="3600" b="1"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en-US" altLang="zh-CN" sz="36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r>
              <a:rPr kumimoji="0" lang="zh-CN" altLang="en-US" sz="36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管子</a:t>
            </a:r>
            <a:r>
              <a:rPr kumimoji="0" lang="en-US" altLang="zh-CN" sz="36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6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endParaRPr>
          </a:p>
        </p:txBody>
      </p:sp>
      <p:pic>
        <p:nvPicPr>
          <p:cNvPr id="11" name="图片 10">
            <a:extLst>
              <a:ext uri="{FF2B5EF4-FFF2-40B4-BE49-F238E27FC236}">
                <a16:creationId xmlns:a16="http://schemas.microsoft.com/office/drawing/2014/main" id="{C7FD1A6F-A064-6457-9C64-F070B33D8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341" y="1198762"/>
            <a:ext cx="8857318" cy="5189832"/>
          </a:xfrm>
          <a:prstGeom prst="rect">
            <a:avLst/>
          </a:prstGeom>
        </p:spPr>
      </p:pic>
    </p:spTree>
    <p:extLst>
      <p:ext uri="{BB962C8B-B14F-4D97-AF65-F5344CB8AC3E}">
        <p14:creationId xmlns:p14="http://schemas.microsoft.com/office/powerpoint/2010/main" val="738216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228B822D-22EE-9725-6627-E651F63A7E75}"/>
              </a:ext>
            </a:extLst>
          </p:cNvPr>
          <p:cNvGrpSpPr/>
          <p:nvPr/>
        </p:nvGrpSpPr>
        <p:grpSpPr>
          <a:xfrm>
            <a:off x="1155736" y="1140900"/>
            <a:ext cx="9880530" cy="4129119"/>
            <a:chOff x="1155736" y="1140900"/>
            <a:chExt cx="9880530" cy="4129119"/>
          </a:xfrm>
        </p:grpSpPr>
        <p:pic>
          <p:nvPicPr>
            <p:cNvPr id="7" name="图片 6">
              <a:extLst>
                <a:ext uri="{FF2B5EF4-FFF2-40B4-BE49-F238E27FC236}">
                  <a16:creationId xmlns:a16="http://schemas.microsoft.com/office/drawing/2014/main" id="{7F3207EB-7887-843F-D32F-117CEFE942AC}"/>
                </a:ext>
              </a:extLst>
            </p:cNvPr>
            <p:cNvPicPr>
              <a:picLocks noChangeAspect="1"/>
            </p:cNvPicPr>
            <p:nvPr/>
          </p:nvPicPr>
          <p:blipFill>
            <a:blip r:embed="rId2">
              <a:extLst>
                <a:ext uri="{28A0092B-C50C-407E-A947-70E740481C1C}">
                  <a14:useLocalDpi xmlns:a14="http://schemas.microsoft.com/office/drawing/2010/main" val="0"/>
                </a:ext>
              </a:extLst>
            </a:blip>
            <a:srcRect l="3943" t="11705" r="26393" b="22440"/>
            <a:stretch>
              <a:fillRect/>
            </a:stretch>
          </p:blipFill>
          <p:spPr>
            <a:xfrm>
              <a:off x="6668284" y="1140900"/>
              <a:ext cx="4367982" cy="4129118"/>
            </a:xfrm>
            <a:custGeom>
              <a:avLst/>
              <a:gdLst>
                <a:gd name="connsiteX0" fmla="*/ 2183991 w 4367982"/>
                <a:gd name="connsiteY0" fmla="*/ 0 h 4129118"/>
                <a:gd name="connsiteX1" fmla="*/ 4367982 w 4367982"/>
                <a:gd name="connsiteY1" fmla="*/ 2064559 h 4129118"/>
                <a:gd name="connsiteX2" fmla="*/ 2183991 w 4367982"/>
                <a:gd name="connsiteY2" fmla="*/ 4129118 h 4129118"/>
                <a:gd name="connsiteX3" fmla="*/ 0 w 4367982"/>
                <a:gd name="connsiteY3" fmla="*/ 2064559 h 4129118"/>
                <a:gd name="connsiteX4" fmla="*/ 2183991 w 4367982"/>
                <a:gd name="connsiteY4" fmla="*/ 0 h 412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982" h="4129118">
                  <a:moveTo>
                    <a:pt x="2183991" y="0"/>
                  </a:moveTo>
                  <a:cubicBezTo>
                    <a:pt x="3390176" y="0"/>
                    <a:pt x="4367982" y="924335"/>
                    <a:pt x="4367982" y="2064559"/>
                  </a:cubicBezTo>
                  <a:cubicBezTo>
                    <a:pt x="4367982" y="3204783"/>
                    <a:pt x="3390176" y="4129118"/>
                    <a:pt x="2183991" y="4129118"/>
                  </a:cubicBezTo>
                  <a:cubicBezTo>
                    <a:pt x="977806" y="4129118"/>
                    <a:pt x="0" y="3204783"/>
                    <a:pt x="0" y="2064559"/>
                  </a:cubicBezTo>
                  <a:cubicBezTo>
                    <a:pt x="0" y="924335"/>
                    <a:pt x="977806" y="0"/>
                    <a:pt x="2183991" y="0"/>
                  </a:cubicBezTo>
                  <a:close/>
                </a:path>
              </a:pathLst>
            </a:custGeom>
          </p:spPr>
        </p:pic>
        <p:pic>
          <p:nvPicPr>
            <p:cNvPr id="8" name="图片 7">
              <a:extLst>
                <a:ext uri="{FF2B5EF4-FFF2-40B4-BE49-F238E27FC236}">
                  <a16:creationId xmlns:a16="http://schemas.microsoft.com/office/drawing/2014/main" id="{6B728A76-0D3E-3A3C-005F-B97685DD79E3}"/>
                </a:ext>
              </a:extLst>
            </p:cNvPr>
            <p:cNvPicPr>
              <a:picLocks noChangeAspect="1"/>
            </p:cNvPicPr>
            <p:nvPr/>
          </p:nvPicPr>
          <p:blipFill>
            <a:blip r:embed="rId3">
              <a:extLst>
                <a:ext uri="{28A0092B-C50C-407E-A947-70E740481C1C}">
                  <a14:useLocalDpi xmlns:a14="http://schemas.microsoft.com/office/drawing/2010/main" val="0"/>
                </a:ext>
              </a:extLst>
            </a:blip>
            <a:srcRect l="18556" t="3522" r="15912" b="3522"/>
            <a:stretch>
              <a:fillRect/>
            </a:stretch>
          </p:blipFill>
          <p:spPr>
            <a:xfrm>
              <a:off x="1155736" y="1140901"/>
              <a:ext cx="4367982" cy="4129118"/>
            </a:xfrm>
            <a:custGeom>
              <a:avLst/>
              <a:gdLst>
                <a:gd name="connsiteX0" fmla="*/ 2183991 w 4367982"/>
                <a:gd name="connsiteY0" fmla="*/ 0 h 4129118"/>
                <a:gd name="connsiteX1" fmla="*/ 4367982 w 4367982"/>
                <a:gd name="connsiteY1" fmla="*/ 2064559 h 4129118"/>
                <a:gd name="connsiteX2" fmla="*/ 2183991 w 4367982"/>
                <a:gd name="connsiteY2" fmla="*/ 4129118 h 4129118"/>
                <a:gd name="connsiteX3" fmla="*/ 0 w 4367982"/>
                <a:gd name="connsiteY3" fmla="*/ 2064559 h 4129118"/>
                <a:gd name="connsiteX4" fmla="*/ 2183991 w 4367982"/>
                <a:gd name="connsiteY4" fmla="*/ 0 h 412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982" h="4129118">
                  <a:moveTo>
                    <a:pt x="2183991" y="0"/>
                  </a:moveTo>
                  <a:cubicBezTo>
                    <a:pt x="3390176" y="0"/>
                    <a:pt x="4367982" y="924335"/>
                    <a:pt x="4367982" y="2064559"/>
                  </a:cubicBezTo>
                  <a:cubicBezTo>
                    <a:pt x="4367982" y="3204783"/>
                    <a:pt x="3390176" y="4129118"/>
                    <a:pt x="2183991" y="4129118"/>
                  </a:cubicBezTo>
                  <a:cubicBezTo>
                    <a:pt x="977806" y="4129118"/>
                    <a:pt x="0" y="3204783"/>
                    <a:pt x="0" y="2064559"/>
                  </a:cubicBezTo>
                  <a:cubicBezTo>
                    <a:pt x="0" y="924335"/>
                    <a:pt x="977806" y="0"/>
                    <a:pt x="2183991" y="0"/>
                  </a:cubicBezTo>
                  <a:close/>
                </a:path>
              </a:pathLst>
            </a:custGeom>
          </p:spPr>
        </p:pic>
        <p:grpSp>
          <p:nvGrpSpPr>
            <p:cNvPr id="9" name="组合 8">
              <a:extLst>
                <a:ext uri="{FF2B5EF4-FFF2-40B4-BE49-F238E27FC236}">
                  <a16:creationId xmlns:a16="http://schemas.microsoft.com/office/drawing/2014/main" id="{013FAA24-CBB6-F12C-DC31-39EEF69D5A50}"/>
                </a:ext>
              </a:extLst>
            </p:cNvPr>
            <p:cNvGrpSpPr/>
            <p:nvPr/>
          </p:nvGrpSpPr>
          <p:grpSpPr>
            <a:xfrm>
              <a:off x="3644961" y="1140901"/>
              <a:ext cx="4367981" cy="4129117"/>
              <a:chOff x="3912010" y="1224792"/>
              <a:chExt cx="4367981" cy="4129117"/>
            </a:xfrm>
          </p:grpSpPr>
          <p:sp>
            <p:nvSpPr>
              <p:cNvPr id="10" name="椭圆 9">
                <a:extLst>
                  <a:ext uri="{FF2B5EF4-FFF2-40B4-BE49-F238E27FC236}">
                    <a16:creationId xmlns:a16="http://schemas.microsoft.com/office/drawing/2014/main" id="{4309FDD7-D5A0-A102-064D-88D24044CA4F}"/>
                  </a:ext>
                </a:extLst>
              </p:cNvPr>
              <p:cNvSpPr/>
              <p:nvPr/>
            </p:nvSpPr>
            <p:spPr>
              <a:xfrm>
                <a:off x="3912010" y="1224792"/>
                <a:ext cx="4367981" cy="4129117"/>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箭头: V 形 10">
                <a:extLst>
                  <a:ext uri="{FF2B5EF4-FFF2-40B4-BE49-F238E27FC236}">
                    <a16:creationId xmlns:a16="http://schemas.microsoft.com/office/drawing/2014/main" id="{1312C4C5-1EFA-7824-631B-792EBC904C86}"/>
                  </a:ext>
                </a:extLst>
              </p:cNvPr>
              <p:cNvSpPr/>
              <p:nvPr/>
            </p:nvSpPr>
            <p:spPr>
              <a:xfrm>
                <a:off x="4689446" y="2319806"/>
                <a:ext cx="3095538" cy="1996580"/>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sp>
        <p:nvSpPr>
          <p:cNvPr id="2" name="文本框 1">
            <a:extLst>
              <a:ext uri="{FF2B5EF4-FFF2-40B4-BE49-F238E27FC236}">
                <a16:creationId xmlns:a16="http://schemas.microsoft.com/office/drawing/2014/main" id="{9514B808-C1D3-4D7B-35D7-7BC682C78645}"/>
              </a:ext>
            </a:extLst>
          </p:cNvPr>
          <p:cNvSpPr txBox="1"/>
          <p:nvPr/>
        </p:nvSpPr>
        <p:spPr>
          <a:xfrm>
            <a:off x="5545365" y="2001521"/>
            <a:ext cx="627912" cy="27079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6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t>
            </a:r>
          </a:p>
        </p:txBody>
      </p:sp>
    </p:spTree>
    <p:extLst>
      <p:ext uri="{BB962C8B-B14F-4D97-AF65-F5344CB8AC3E}">
        <p14:creationId xmlns:p14="http://schemas.microsoft.com/office/powerpoint/2010/main" val="3700477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1AA1FD5-924E-FC18-9CAA-8C43F62AE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91" y="426720"/>
            <a:ext cx="1795244" cy="2369830"/>
          </a:xfrm>
          <a:prstGeom prst="rect">
            <a:avLst/>
          </a:prstGeom>
        </p:spPr>
      </p:pic>
      <p:sp>
        <p:nvSpPr>
          <p:cNvPr id="7" name="文本框 6">
            <a:extLst>
              <a:ext uri="{FF2B5EF4-FFF2-40B4-BE49-F238E27FC236}">
                <a16:creationId xmlns:a16="http://schemas.microsoft.com/office/drawing/2014/main" id="{5B27A09B-4BF1-B4F4-37F6-812ED3967BC7}"/>
              </a:ext>
            </a:extLst>
          </p:cNvPr>
          <p:cNvSpPr txBox="1"/>
          <p:nvPr/>
        </p:nvSpPr>
        <p:spPr>
          <a:xfrm>
            <a:off x="645978" y="2717515"/>
            <a:ext cx="20972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老有所养</a:t>
            </a:r>
          </a:p>
        </p:txBody>
      </p:sp>
      <p:pic>
        <p:nvPicPr>
          <p:cNvPr id="9" name="图片 8">
            <a:extLst>
              <a:ext uri="{FF2B5EF4-FFF2-40B4-BE49-F238E27FC236}">
                <a16:creationId xmlns:a16="http://schemas.microsoft.com/office/drawing/2014/main" id="{407623F1-95AC-5072-AA6A-932D6EB79C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498" y="3420182"/>
            <a:ext cx="4319284" cy="2695517"/>
          </a:xfrm>
          <a:prstGeom prst="rect">
            <a:avLst/>
          </a:prstGeom>
        </p:spPr>
      </p:pic>
      <p:sp>
        <p:nvSpPr>
          <p:cNvPr id="10" name="文本框 9">
            <a:extLst>
              <a:ext uri="{FF2B5EF4-FFF2-40B4-BE49-F238E27FC236}">
                <a16:creationId xmlns:a16="http://schemas.microsoft.com/office/drawing/2014/main" id="{7BCD8D07-4DF2-353F-4519-2D305329EAAC}"/>
              </a:ext>
            </a:extLst>
          </p:cNvPr>
          <p:cNvSpPr txBox="1"/>
          <p:nvPr/>
        </p:nvSpPr>
        <p:spPr>
          <a:xfrm>
            <a:off x="1968421" y="6077632"/>
            <a:ext cx="17952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学有所教</a:t>
            </a:r>
          </a:p>
        </p:txBody>
      </p:sp>
      <p:pic>
        <p:nvPicPr>
          <p:cNvPr id="12" name="图片 11">
            <a:extLst>
              <a:ext uri="{FF2B5EF4-FFF2-40B4-BE49-F238E27FC236}">
                <a16:creationId xmlns:a16="http://schemas.microsoft.com/office/drawing/2014/main" id="{FDA21462-1C7D-D0D1-162D-FA3A1B41EE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4302" y="101212"/>
            <a:ext cx="3615428" cy="2877913"/>
          </a:xfrm>
          <a:prstGeom prst="rect">
            <a:avLst/>
          </a:prstGeom>
        </p:spPr>
      </p:pic>
      <p:sp>
        <p:nvSpPr>
          <p:cNvPr id="13" name="文本框 12">
            <a:extLst>
              <a:ext uri="{FF2B5EF4-FFF2-40B4-BE49-F238E27FC236}">
                <a16:creationId xmlns:a16="http://schemas.microsoft.com/office/drawing/2014/main" id="{F5BCD317-91EE-3F91-D637-8AF4BB5B99ED}"/>
              </a:ext>
            </a:extLst>
          </p:cNvPr>
          <p:cNvSpPr txBox="1"/>
          <p:nvPr/>
        </p:nvSpPr>
        <p:spPr>
          <a:xfrm>
            <a:off x="2786906" y="913575"/>
            <a:ext cx="615553" cy="2097248"/>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住有所居</a:t>
            </a:r>
          </a:p>
        </p:txBody>
      </p:sp>
      <p:pic>
        <p:nvPicPr>
          <p:cNvPr id="15" name="图片 14">
            <a:extLst>
              <a:ext uri="{FF2B5EF4-FFF2-40B4-BE49-F238E27FC236}">
                <a16:creationId xmlns:a16="http://schemas.microsoft.com/office/drawing/2014/main" id="{CE926DD6-2A5E-338E-DD7A-5A439B3157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1611" y="3210912"/>
            <a:ext cx="4319284" cy="3239464"/>
          </a:xfrm>
          <a:prstGeom prst="rect">
            <a:avLst/>
          </a:prstGeom>
        </p:spPr>
      </p:pic>
      <p:sp>
        <p:nvSpPr>
          <p:cNvPr id="16" name="文本框 15">
            <a:extLst>
              <a:ext uri="{FF2B5EF4-FFF2-40B4-BE49-F238E27FC236}">
                <a16:creationId xmlns:a16="http://schemas.microsoft.com/office/drawing/2014/main" id="{B49C8F3E-10A5-4244-D4A7-97F0F6419DFA}"/>
              </a:ext>
            </a:extLst>
          </p:cNvPr>
          <p:cNvSpPr txBox="1"/>
          <p:nvPr/>
        </p:nvSpPr>
        <p:spPr>
          <a:xfrm>
            <a:off x="5863917" y="3548096"/>
            <a:ext cx="615553" cy="2141588"/>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病有所医</a:t>
            </a:r>
          </a:p>
        </p:txBody>
      </p:sp>
      <p:pic>
        <p:nvPicPr>
          <p:cNvPr id="18" name="图片 17">
            <a:extLst>
              <a:ext uri="{FF2B5EF4-FFF2-40B4-BE49-F238E27FC236}">
                <a16:creationId xmlns:a16="http://schemas.microsoft.com/office/drawing/2014/main" id="{11B5DD89-6D8F-8AD3-CE1A-2BB488FB7B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9730" y="0"/>
            <a:ext cx="4872270" cy="2721976"/>
          </a:xfrm>
          <a:prstGeom prst="rect">
            <a:avLst/>
          </a:prstGeom>
        </p:spPr>
      </p:pic>
      <p:sp>
        <p:nvSpPr>
          <p:cNvPr id="19" name="文本框 18">
            <a:extLst>
              <a:ext uri="{FF2B5EF4-FFF2-40B4-BE49-F238E27FC236}">
                <a16:creationId xmlns:a16="http://schemas.microsoft.com/office/drawing/2014/main" id="{0208D67A-69D0-2224-AE6A-9E002C9BCFF9}"/>
              </a:ext>
            </a:extLst>
          </p:cNvPr>
          <p:cNvSpPr txBox="1"/>
          <p:nvPr/>
        </p:nvSpPr>
        <p:spPr>
          <a:xfrm>
            <a:off x="8863078" y="2065721"/>
            <a:ext cx="207208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隶书" panose="02010509060101010101" pitchFamily="49" charset="-122"/>
                <a:ea typeface="隶书" panose="02010509060101010101" pitchFamily="49" charset="-122"/>
                <a:cs typeface="+mn-cs"/>
              </a:rPr>
              <a:t>劳有所得</a:t>
            </a:r>
          </a:p>
        </p:txBody>
      </p:sp>
    </p:spTree>
    <p:extLst>
      <p:ext uri="{BB962C8B-B14F-4D97-AF65-F5344CB8AC3E}">
        <p14:creationId xmlns:p14="http://schemas.microsoft.com/office/powerpoint/2010/main" val="1258589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0104801-6248-B2AD-D8C6-21541FDE4832}"/>
              </a:ext>
            </a:extLst>
          </p:cNvPr>
          <p:cNvGrpSpPr/>
          <p:nvPr/>
        </p:nvGrpSpPr>
        <p:grpSpPr>
          <a:xfrm>
            <a:off x="564671" y="368147"/>
            <a:ext cx="11062657" cy="1247294"/>
            <a:chOff x="855023" y="1140306"/>
            <a:chExt cx="10652166" cy="769442"/>
          </a:xfrm>
        </p:grpSpPr>
        <p:sp>
          <p:nvSpPr>
            <p:cNvPr id="4" name="文本框 3">
              <a:extLst>
                <a:ext uri="{FF2B5EF4-FFF2-40B4-BE49-F238E27FC236}">
                  <a16:creationId xmlns:a16="http://schemas.microsoft.com/office/drawing/2014/main" id="{56F9A82F-DAD3-F466-6D51-E223D1EB8346}"/>
                </a:ext>
              </a:extLst>
            </p:cNvPr>
            <p:cNvSpPr txBox="1"/>
            <p:nvPr/>
          </p:nvSpPr>
          <p:spPr>
            <a:xfrm>
              <a:off x="855023" y="1140306"/>
              <a:ext cx="10652166" cy="400110"/>
            </a:xfrm>
            <a:prstGeom prst="rect">
              <a:avLst/>
            </a:prstGeom>
            <a:noFill/>
          </p:spPr>
          <p:txBody>
            <a:bodyPr wrap="square" rtlCol="0">
              <a:spAutoFit/>
            </a:bodyPr>
            <a:lstStyle/>
            <a:p>
              <a:r>
                <a:rPr kumimoji="1" lang="zh-CN" altLang="en-US" sz="2000" dirty="0">
                  <a:latin typeface="SimSong" panose="02020300000000000000" pitchFamily="18" charset="-122"/>
                  <a:ea typeface="SimSong" panose="02020300000000000000" pitchFamily="18" charset="-122"/>
                </a:rPr>
                <a:t>我们对“富强，民主，文明，和谐”的社会主义核心价值观耳熟能详，但是，你是否思考过：</a:t>
              </a:r>
              <a:endParaRPr kumimoji="1" lang="en-US" altLang="zh-CN" sz="2000" dirty="0">
                <a:latin typeface="SimSong" panose="02020300000000000000" pitchFamily="18" charset="-122"/>
                <a:ea typeface="SimSong" panose="02020300000000000000" pitchFamily="18" charset="-122"/>
              </a:endParaRPr>
            </a:p>
          </p:txBody>
        </p:sp>
        <p:sp>
          <p:nvSpPr>
            <p:cNvPr id="5" name="文本框 4">
              <a:extLst>
                <a:ext uri="{FF2B5EF4-FFF2-40B4-BE49-F238E27FC236}">
                  <a16:creationId xmlns:a16="http://schemas.microsoft.com/office/drawing/2014/main" id="{D29C421F-317E-C606-73C7-B194E2418307}"/>
                </a:ext>
              </a:extLst>
            </p:cNvPr>
            <p:cNvSpPr txBox="1"/>
            <p:nvPr/>
          </p:nvSpPr>
          <p:spPr>
            <a:xfrm>
              <a:off x="855023" y="1509638"/>
              <a:ext cx="724395" cy="400110"/>
            </a:xfrm>
            <a:prstGeom prst="rect">
              <a:avLst/>
            </a:prstGeom>
            <a:noFill/>
          </p:spPr>
          <p:txBody>
            <a:bodyPr wrap="square" rtlCol="0">
              <a:spAutoFit/>
            </a:bodyPr>
            <a:lstStyle/>
            <a:p>
              <a:r>
                <a:rPr kumimoji="1" lang="zh-CN" altLang="en-US" sz="2000" dirty="0">
                  <a:latin typeface="SimSong" panose="02020300000000000000" pitchFamily="18" charset="-122"/>
                  <a:ea typeface="SimSong" panose="02020300000000000000" pitchFamily="18" charset="-122"/>
                </a:rPr>
                <a:t>为何</a:t>
              </a:r>
            </a:p>
          </p:txBody>
        </p:sp>
        <p:sp>
          <p:nvSpPr>
            <p:cNvPr id="6" name="文本框 5">
              <a:extLst>
                <a:ext uri="{FF2B5EF4-FFF2-40B4-BE49-F238E27FC236}">
                  <a16:creationId xmlns:a16="http://schemas.microsoft.com/office/drawing/2014/main" id="{09A7CDD9-AA20-158A-6FDD-3374431F3E08}"/>
                </a:ext>
              </a:extLst>
            </p:cNvPr>
            <p:cNvSpPr txBox="1"/>
            <p:nvPr/>
          </p:nvSpPr>
          <p:spPr>
            <a:xfrm>
              <a:off x="979465" y="1350998"/>
              <a:ext cx="2518720" cy="512633"/>
            </a:xfrm>
            <a:prstGeom prst="rect">
              <a:avLst/>
            </a:prstGeom>
            <a:noFill/>
          </p:spPr>
          <p:txBody>
            <a:bodyPr wrap="square" rtlCol="0">
              <a:spAutoFit/>
            </a:bodyPr>
            <a:lstStyle/>
            <a:p>
              <a:r>
                <a:rPr kumimoji="1" lang="zh-CN" altLang="en-US" sz="4800" dirty="0">
                  <a:solidFill>
                    <a:srgbClr val="FF0000"/>
                  </a:solidFill>
                  <a:latin typeface="华文行楷" panose="02010800040101010101" pitchFamily="2" charset="-122"/>
                  <a:ea typeface="华文行楷" panose="02010800040101010101" pitchFamily="2" charset="-122"/>
                </a:rPr>
                <a:t>“</a:t>
              </a:r>
              <a:r>
                <a:rPr kumimoji="1" lang="zh-CN" altLang="en-US" sz="4800" dirty="0">
                  <a:solidFill>
                    <a:srgbClr val="FF0000"/>
                  </a:solidFill>
                  <a:latin typeface="叶根友刀锋黑草" panose="02010601030101010101" pitchFamily="2" charset="-122"/>
                  <a:ea typeface="叶根友刀锋黑草" panose="02010601030101010101" pitchFamily="2" charset="-122"/>
                </a:rPr>
                <a:t>富强</a:t>
              </a:r>
              <a:r>
                <a:rPr kumimoji="1" lang="zh-CN" altLang="en-US" sz="4800" dirty="0">
                  <a:solidFill>
                    <a:srgbClr val="FF0000"/>
                  </a:solidFill>
                  <a:latin typeface="华文行楷" panose="02010800040101010101" pitchFamily="2" charset="-122"/>
                  <a:ea typeface="华文行楷" panose="02010800040101010101" pitchFamily="2" charset="-122"/>
                </a:rPr>
                <a:t>”</a:t>
              </a:r>
            </a:p>
          </p:txBody>
        </p:sp>
        <p:sp>
          <p:nvSpPr>
            <p:cNvPr id="7" name="文本框 6">
              <a:extLst>
                <a:ext uri="{FF2B5EF4-FFF2-40B4-BE49-F238E27FC236}">
                  <a16:creationId xmlns:a16="http://schemas.microsoft.com/office/drawing/2014/main" id="{9E4DC7AB-AD09-D3C7-E0E0-1E9B4FAAB39C}"/>
                </a:ext>
              </a:extLst>
            </p:cNvPr>
            <p:cNvSpPr txBox="1"/>
            <p:nvPr/>
          </p:nvSpPr>
          <p:spPr>
            <a:xfrm>
              <a:off x="2898232" y="1498834"/>
              <a:ext cx="6721434" cy="400110"/>
            </a:xfrm>
            <a:prstGeom prst="rect">
              <a:avLst/>
            </a:prstGeom>
            <a:noFill/>
          </p:spPr>
          <p:txBody>
            <a:bodyPr wrap="square" rtlCol="0">
              <a:spAutoFit/>
            </a:bodyPr>
            <a:lstStyle/>
            <a:p>
              <a:r>
                <a:rPr kumimoji="1" lang="zh-CN" altLang="en-US" sz="2000" dirty="0">
                  <a:latin typeface="SimSong" panose="02020300000000000000" pitchFamily="18" charset="-122"/>
                  <a:ea typeface="SimSong" panose="02020300000000000000" pitchFamily="18" charset="-122"/>
                </a:rPr>
                <a:t>位于首位？</a:t>
              </a:r>
            </a:p>
          </p:txBody>
        </p:sp>
      </p:grpSp>
      <p:sp>
        <p:nvSpPr>
          <p:cNvPr id="10" name="文本框 9">
            <a:extLst>
              <a:ext uri="{FF2B5EF4-FFF2-40B4-BE49-F238E27FC236}">
                <a16:creationId xmlns:a16="http://schemas.microsoft.com/office/drawing/2014/main" id="{433DE98F-7B12-049C-1EE5-A1B1EC1F2DF5}"/>
              </a:ext>
            </a:extLst>
          </p:cNvPr>
          <p:cNvSpPr txBox="1"/>
          <p:nvPr/>
        </p:nvSpPr>
        <p:spPr>
          <a:xfrm>
            <a:off x="564671" y="2851018"/>
            <a:ext cx="10272712" cy="327711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000" dirty="0"/>
              <a:t>“富强”是“民主”“文明”“和谐”的支撑</a:t>
            </a:r>
            <a:endParaRPr kumimoji="1" lang="en-US" altLang="zh-CN" sz="2000" dirty="0"/>
          </a:p>
          <a:p>
            <a:pPr marL="285750" indent="-285750">
              <a:lnSpc>
                <a:spcPct val="150000"/>
              </a:lnSpc>
              <a:buFontTx/>
              <a:buChar char="-"/>
            </a:pPr>
            <a:r>
              <a:rPr kumimoji="1" lang="en-US" altLang="zh-CN" sz="2000" dirty="0"/>
              <a:t>《</a:t>
            </a:r>
            <a:r>
              <a:rPr kumimoji="1" lang="zh-CN" altLang="en-US" sz="2000" dirty="0"/>
              <a:t>史记</a:t>
            </a:r>
            <a:r>
              <a:rPr kumimoji="1" lang="en-US" altLang="zh-CN" sz="2000" dirty="0"/>
              <a:t>》</a:t>
            </a:r>
            <a:r>
              <a:rPr kumimoji="1" lang="zh-CN" altLang="en-US" sz="2000" dirty="0"/>
              <a:t>云“仓廪实而知荣辱，衣食足而知礼节”，华夏是礼乐之邦，倘若国家贫且弱，缺少相对稳定的国内环境与国际环境，文明又该如何发展呢？</a:t>
            </a:r>
            <a:endParaRPr kumimoji="1" lang="en-US" altLang="zh-CN" sz="2000" dirty="0"/>
          </a:p>
          <a:p>
            <a:pPr marL="285750" indent="-285750">
              <a:lnSpc>
                <a:spcPct val="150000"/>
              </a:lnSpc>
              <a:buFontTx/>
              <a:buChar char="-"/>
            </a:pPr>
            <a:r>
              <a:rPr kumimoji="1" lang="zh-CN" altLang="en-US" sz="2000" dirty="0"/>
              <a:t>  长久以来，民主一直是西方少数人的特权。要将少数人的民主变成真正的人民当家作主，需要消耗大量的公共资源。而富强，正能为此提供保障。</a:t>
            </a:r>
            <a:endParaRPr kumimoji="1" lang="en-US" altLang="zh-CN" sz="2000" dirty="0"/>
          </a:p>
          <a:p>
            <a:pPr marL="285750" indent="-285750">
              <a:lnSpc>
                <a:spcPct val="150000"/>
              </a:lnSpc>
              <a:buFontTx/>
              <a:buChar char="-"/>
            </a:pPr>
            <a:r>
              <a:rPr kumimoji="1" lang="zh-CN" altLang="en-US" sz="2000" dirty="0"/>
              <a:t>社会和谐的最根本基础是经济基础与社会稳定，在此基础上优化分配政策、对人民进行教化，使人人都有立足之地，人人皆可安居乐业，离“大同”也不甚远。</a:t>
            </a:r>
            <a:endParaRPr kumimoji="1" lang="en-US" altLang="zh-CN" sz="2000" dirty="0"/>
          </a:p>
        </p:txBody>
      </p:sp>
      <p:sp>
        <p:nvSpPr>
          <p:cNvPr id="11" name="文本框 10">
            <a:extLst>
              <a:ext uri="{FF2B5EF4-FFF2-40B4-BE49-F238E27FC236}">
                <a16:creationId xmlns:a16="http://schemas.microsoft.com/office/drawing/2014/main" id="{E2A0F895-8B95-ADC9-3CA1-71C5565FC575}"/>
              </a:ext>
            </a:extLst>
          </p:cNvPr>
          <p:cNvSpPr txBox="1"/>
          <p:nvPr/>
        </p:nvSpPr>
        <p:spPr>
          <a:xfrm>
            <a:off x="564671" y="1882227"/>
            <a:ext cx="10517827" cy="96879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000" dirty="0"/>
              <a:t>“富强”是社会繁荣的物质基础，中国共产党是坚信唯物主义的政党，相信“物质基础决定上层建筑”。唯有确立富强基石，国家才可蓬勃发展。</a:t>
            </a:r>
            <a:endParaRPr kumimoji="1" lang="en-US" altLang="zh-CN" sz="2000" dirty="0"/>
          </a:p>
        </p:txBody>
      </p:sp>
    </p:spTree>
    <p:extLst>
      <p:ext uri="{BB962C8B-B14F-4D97-AF65-F5344CB8AC3E}">
        <p14:creationId xmlns:p14="http://schemas.microsoft.com/office/powerpoint/2010/main" val="121265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9725F6-D865-E9F1-762A-8C0859DA2F22}"/>
              </a:ext>
            </a:extLst>
          </p:cNvPr>
          <p:cNvSpPr txBox="1"/>
          <p:nvPr/>
        </p:nvSpPr>
        <p:spPr>
          <a:xfrm>
            <a:off x="666055" y="328701"/>
            <a:ext cx="9672637" cy="523220"/>
          </a:xfrm>
          <a:prstGeom prst="rect">
            <a:avLst/>
          </a:prstGeom>
          <a:noFill/>
        </p:spPr>
        <p:txBody>
          <a:bodyPr wrap="square" rtlCol="0">
            <a:spAutoFit/>
          </a:bodyPr>
          <a:lstStyle/>
          <a:p>
            <a:r>
              <a:rPr kumimoji="1" lang="zh-CN" altLang="en-US" sz="2000" dirty="0">
                <a:latin typeface="SimSong" panose="02020300000000000000" pitchFamily="18" charset="-122"/>
                <a:ea typeface="SimSong" panose="02020300000000000000" pitchFamily="18" charset="-122"/>
              </a:rPr>
              <a:t>中国的富强，能为</a:t>
            </a:r>
            <a:r>
              <a:rPr kumimoji="1" lang="zh-CN" altLang="en-US" sz="2800" b="1" dirty="0">
                <a:latin typeface="SimSong" panose="02020300000000000000" pitchFamily="18" charset="-122"/>
                <a:ea typeface="SimSong" panose="02020300000000000000" pitchFamily="18" charset="-122"/>
              </a:rPr>
              <a:t>世界</a:t>
            </a:r>
            <a:r>
              <a:rPr kumimoji="1" lang="zh-CN" altLang="en-US" sz="2000" dirty="0">
                <a:latin typeface="SimSong" panose="02020300000000000000" pitchFamily="18" charset="-122"/>
                <a:ea typeface="SimSong" panose="02020300000000000000" pitchFamily="18" charset="-122"/>
              </a:rPr>
              <a:t>带来什么？</a:t>
            </a:r>
          </a:p>
        </p:txBody>
      </p:sp>
      <p:pic>
        <p:nvPicPr>
          <p:cNvPr id="6" name="图片 5">
            <a:extLst>
              <a:ext uri="{FF2B5EF4-FFF2-40B4-BE49-F238E27FC236}">
                <a16:creationId xmlns:a16="http://schemas.microsoft.com/office/drawing/2014/main" id="{21D9389E-E70B-E1D4-E233-6396E191F99F}"/>
              </a:ext>
            </a:extLst>
          </p:cNvPr>
          <p:cNvPicPr>
            <a:picLocks noChangeAspect="1"/>
          </p:cNvPicPr>
          <p:nvPr/>
        </p:nvPicPr>
        <p:blipFill>
          <a:blip r:embed="rId2"/>
          <a:stretch>
            <a:fillRect/>
          </a:stretch>
        </p:blipFill>
        <p:spPr>
          <a:xfrm>
            <a:off x="742950" y="1014586"/>
            <a:ext cx="2205036" cy="3117676"/>
          </a:xfrm>
          <a:prstGeom prst="rect">
            <a:avLst/>
          </a:prstGeom>
        </p:spPr>
      </p:pic>
      <p:pic>
        <p:nvPicPr>
          <p:cNvPr id="8" name="图片 7">
            <a:extLst>
              <a:ext uri="{FF2B5EF4-FFF2-40B4-BE49-F238E27FC236}">
                <a16:creationId xmlns:a16="http://schemas.microsoft.com/office/drawing/2014/main" id="{7EEA992E-82CA-9539-216A-9D7FDE63464D}"/>
              </a:ext>
            </a:extLst>
          </p:cNvPr>
          <p:cNvPicPr>
            <a:picLocks noChangeAspect="1"/>
          </p:cNvPicPr>
          <p:nvPr/>
        </p:nvPicPr>
        <p:blipFill>
          <a:blip r:embed="rId3"/>
          <a:stretch>
            <a:fillRect/>
          </a:stretch>
        </p:blipFill>
        <p:spPr>
          <a:xfrm>
            <a:off x="3251357" y="1014585"/>
            <a:ext cx="2205036" cy="3119024"/>
          </a:xfrm>
          <a:prstGeom prst="rect">
            <a:avLst/>
          </a:prstGeom>
        </p:spPr>
      </p:pic>
      <p:pic>
        <p:nvPicPr>
          <p:cNvPr id="10" name="图片 9">
            <a:extLst>
              <a:ext uri="{FF2B5EF4-FFF2-40B4-BE49-F238E27FC236}">
                <a16:creationId xmlns:a16="http://schemas.microsoft.com/office/drawing/2014/main" id="{A38C722D-90BE-4A51-0544-5321F1A0D2E0}"/>
              </a:ext>
            </a:extLst>
          </p:cNvPr>
          <p:cNvPicPr>
            <a:picLocks noChangeAspect="1"/>
          </p:cNvPicPr>
          <p:nvPr/>
        </p:nvPicPr>
        <p:blipFill>
          <a:blip r:embed="rId4"/>
          <a:stretch>
            <a:fillRect/>
          </a:stretch>
        </p:blipFill>
        <p:spPr>
          <a:xfrm>
            <a:off x="742950" y="4303825"/>
            <a:ext cx="4518025" cy="2119996"/>
          </a:xfrm>
          <a:prstGeom prst="rect">
            <a:avLst/>
          </a:prstGeom>
        </p:spPr>
      </p:pic>
      <p:pic>
        <p:nvPicPr>
          <p:cNvPr id="12" name="图片 11">
            <a:extLst>
              <a:ext uri="{FF2B5EF4-FFF2-40B4-BE49-F238E27FC236}">
                <a16:creationId xmlns:a16="http://schemas.microsoft.com/office/drawing/2014/main" id="{97D4A57E-C2D6-0461-C714-B4949C2D981A}"/>
              </a:ext>
            </a:extLst>
          </p:cNvPr>
          <p:cNvPicPr>
            <a:picLocks noChangeAspect="1"/>
          </p:cNvPicPr>
          <p:nvPr/>
        </p:nvPicPr>
        <p:blipFill>
          <a:blip r:embed="rId5"/>
          <a:stretch>
            <a:fillRect/>
          </a:stretch>
        </p:blipFill>
        <p:spPr>
          <a:xfrm>
            <a:off x="5759763" y="1019238"/>
            <a:ext cx="3927161" cy="2618107"/>
          </a:xfrm>
          <a:prstGeom prst="rect">
            <a:avLst/>
          </a:prstGeom>
        </p:spPr>
      </p:pic>
      <p:pic>
        <p:nvPicPr>
          <p:cNvPr id="14" name="图片 13">
            <a:extLst>
              <a:ext uri="{FF2B5EF4-FFF2-40B4-BE49-F238E27FC236}">
                <a16:creationId xmlns:a16="http://schemas.microsoft.com/office/drawing/2014/main" id="{B8F183C8-F52A-D98D-F08B-6E5C620E91BA}"/>
              </a:ext>
            </a:extLst>
          </p:cNvPr>
          <p:cNvPicPr>
            <a:picLocks noChangeAspect="1"/>
          </p:cNvPicPr>
          <p:nvPr/>
        </p:nvPicPr>
        <p:blipFill>
          <a:blip r:embed="rId6"/>
          <a:stretch>
            <a:fillRect/>
          </a:stretch>
        </p:blipFill>
        <p:spPr>
          <a:xfrm>
            <a:off x="5759763" y="3776988"/>
            <a:ext cx="4023477" cy="2670582"/>
          </a:xfrm>
          <a:prstGeom prst="rect">
            <a:avLst/>
          </a:prstGeom>
        </p:spPr>
      </p:pic>
      <p:sp>
        <p:nvSpPr>
          <p:cNvPr id="15" name="文本框 14">
            <a:extLst>
              <a:ext uri="{FF2B5EF4-FFF2-40B4-BE49-F238E27FC236}">
                <a16:creationId xmlns:a16="http://schemas.microsoft.com/office/drawing/2014/main" id="{645FB752-6AAC-B7AD-980F-5F8360005C57}"/>
              </a:ext>
            </a:extLst>
          </p:cNvPr>
          <p:cNvSpPr txBox="1"/>
          <p:nvPr/>
        </p:nvSpPr>
        <p:spPr>
          <a:xfrm>
            <a:off x="10110173" y="528694"/>
            <a:ext cx="1415772" cy="6129338"/>
          </a:xfrm>
          <a:prstGeom prst="rect">
            <a:avLst/>
          </a:prstGeom>
          <a:noFill/>
        </p:spPr>
        <p:txBody>
          <a:bodyPr vert="eaVert" wrap="square" rtlCol="0">
            <a:spAutoFit/>
          </a:bodyPr>
          <a:lstStyle/>
          <a:p>
            <a:r>
              <a:rPr kumimoji="1" lang="zh-CN" altLang="en-US" sz="2000" dirty="0"/>
              <a:t>开创一带一路，呼吁共建人类命运共同体，减少碳排放，国际维和部队，共抗疫情、埃博拉</a:t>
            </a:r>
            <a:r>
              <a:rPr kumimoji="1" lang="en-US" altLang="zh-CN" sz="2000" dirty="0"/>
              <a:t>……</a:t>
            </a:r>
          </a:p>
          <a:p>
            <a:r>
              <a:rPr kumimoji="1" lang="zh-CN" altLang="en-US" sz="2000" dirty="0"/>
              <a:t>中国富强，为世界带来</a:t>
            </a:r>
            <a:r>
              <a:rPr kumimoji="1" lang="zh-CN" altLang="en-US" sz="2000" b="1" dirty="0"/>
              <a:t>更和平、更绿色、更健康</a:t>
            </a:r>
            <a:r>
              <a:rPr kumimoji="1" lang="zh-CN" altLang="en-US" sz="2000" dirty="0"/>
              <a:t>的未来！</a:t>
            </a:r>
          </a:p>
        </p:txBody>
      </p:sp>
    </p:spTree>
    <p:extLst>
      <p:ext uri="{BB962C8B-B14F-4D97-AF65-F5344CB8AC3E}">
        <p14:creationId xmlns:p14="http://schemas.microsoft.com/office/powerpoint/2010/main" val="91254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E4272-B7F0-BBDA-2E85-8F57DFFE431A}"/>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EAA7AA7D-13D0-620C-9E0E-044E4A08D9E9}"/>
              </a:ext>
            </a:extLst>
          </p:cNvPr>
          <p:cNvSpPr>
            <a:spLocks noGrp="1"/>
          </p:cNvSpPr>
          <p:nvPr>
            <p:ph type="subTitle" idx="1"/>
          </p:nvPr>
        </p:nvSpPr>
        <p:spPr/>
        <p:txBody>
          <a:bodyPr/>
          <a:lstStyle/>
          <a:p>
            <a:endParaRPr lang="zh-CN" altLang="en-US"/>
          </a:p>
        </p:txBody>
      </p:sp>
      <p:pic>
        <p:nvPicPr>
          <p:cNvPr id="5" name="图片 4">
            <a:extLst>
              <a:ext uri="{FF2B5EF4-FFF2-40B4-BE49-F238E27FC236}">
                <a16:creationId xmlns:a16="http://schemas.microsoft.com/office/drawing/2014/main" id="{A10EB568-9873-3485-B041-0D40264D36F2}"/>
              </a:ext>
            </a:extLst>
          </p:cNvPr>
          <p:cNvPicPr>
            <a:picLocks noChangeAspect="1"/>
          </p:cNvPicPr>
          <p:nvPr/>
        </p:nvPicPr>
        <p:blipFill>
          <a:blip r:embed="rId2"/>
          <a:stretch>
            <a:fillRect/>
          </a:stretch>
        </p:blipFill>
        <p:spPr>
          <a:xfrm>
            <a:off x="698713" y="877222"/>
            <a:ext cx="10794575" cy="4860000"/>
          </a:xfrm>
          <a:prstGeom prst="rect">
            <a:avLst/>
          </a:prstGeom>
        </p:spPr>
      </p:pic>
    </p:spTree>
    <p:extLst>
      <p:ext uri="{BB962C8B-B14F-4D97-AF65-F5344CB8AC3E}">
        <p14:creationId xmlns:p14="http://schemas.microsoft.com/office/powerpoint/2010/main" val="240513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10">
          <a:fgClr>
            <a:schemeClr val="accent2"/>
          </a:fgClr>
          <a:bgClr>
            <a:schemeClr val="bg1"/>
          </a:bgClr>
        </a:patt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4B9D9-D39F-5C8A-C3C4-D21978F35674}"/>
              </a:ext>
            </a:extLst>
          </p:cNvPr>
          <p:cNvSpPr>
            <a:spLocks noGrp="1"/>
          </p:cNvSpPr>
          <p:nvPr>
            <p:ph type="ctrTitle"/>
          </p:nvPr>
        </p:nvSpPr>
        <p:spPr/>
        <p:txBody>
          <a:bodyPr>
            <a:normAutofit/>
          </a:bodyPr>
          <a:lstStyle/>
          <a:p>
            <a:r>
              <a:rPr lang="zh-CN" altLang="en-US" sz="9600" b="1" dirty="0"/>
              <a:t>总结</a:t>
            </a:r>
          </a:p>
        </p:txBody>
      </p:sp>
      <p:sp>
        <p:nvSpPr>
          <p:cNvPr id="3" name="副标题 2">
            <a:extLst>
              <a:ext uri="{FF2B5EF4-FFF2-40B4-BE49-F238E27FC236}">
                <a16:creationId xmlns:a16="http://schemas.microsoft.com/office/drawing/2014/main" id="{F706DB51-481C-06D4-EA01-A7F82193BA9E}"/>
              </a:ext>
            </a:extLst>
          </p:cNvPr>
          <p:cNvSpPr>
            <a:spLocks noGrp="1"/>
          </p:cNvSpPr>
          <p:nvPr>
            <p:ph type="subTitle" idx="1"/>
          </p:nvPr>
        </p:nvSpPr>
        <p:spPr>
          <a:xfrm>
            <a:off x="1524000" y="3642678"/>
            <a:ext cx="9144000" cy="1655762"/>
          </a:xfrm>
        </p:spPr>
        <p:txBody>
          <a:bodyPr/>
          <a:lstStyle/>
          <a:p>
            <a:r>
              <a:rPr lang="en-US" altLang="zh-CN" dirty="0"/>
              <a:t>P x y &amp; Joseph Tao</a:t>
            </a:r>
          </a:p>
        </p:txBody>
      </p:sp>
    </p:spTree>
    <p:extLst>
      <p:ext uri="{BB962C8B-B14F-4D97-AF65-F5344CB8AC3E}">
        <p14:creationId xmlns:p14="http://schemas.microsoft.com/office/powerpoint/2010/main" val="2097138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F2D46-BAE6-87D6-4B6A-FA92C5369C13}"/>
              </a:ext>
            </a:extLst>
          </p:cNvPr>
          <p:cNvSpPr>
            <a:spLocks noGrp="1"/>
          </p:cNvSpPr>
          <p:nvPr>
            <p:ph type="title"/>
          </p:nvPr>
        </p:nvSpPr>
        <p:spPr>
          <a:xfrm>
            <a:off x="838200" y="394782"/>
            <a:ext cx="10515600" cy="1325563"/>
          </a:xfrm>
        </p:spPr>
        <p:txBody>
          <a:bodyPr>
            <a:normAutofit/>
          </a:bodyPr>
          <a:lstStyle/>
          <a:p>
            <a:r>
              <a:rPr lang="en-US" altLang="zh-CN" sz="5400" b="1" dirty="0"/>
              <a:t>“</a:t>
            </a:r>
            <a:r>
              <a:rPr lang="zh-CN" altLang="en-US" sz="5400" b="1" dirty="0"/>
              <a:t>富</a:t>
            </a:r>
            <a:r>
              <a:rPr lang="en-US" altLang="zh-CN" sz="5400" b="1" dirty="0"/>
              <a:t>”</a:t>
            </a:r>
            <a:r>
              <a:rPr lang="zh-CN" altLang="en-US" sz="5400" b="1" dirty="0"/>
              <a:t>的横向对比</a:t>
            </a:r>
          </a:p>
        </p:txBody>
      </p:sp>
      <p:pic>
        <p:nvPicPr>
          <p:cNvPr id="5" name="内容占位符 4">
            <a:extLst>
              <a:ext uri="{FF2B5EF4-FFF2-40B4-BE49-F238E27FC236}">
                <a16:creationId xmlns:a16="http://schemas.microsoft.com/office/drawing/2014/main" id="{4B33D872-6BED-11D2-4F3B-660C522B01C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70956" y="256598"/>
            <a:ext cx="4795951" cy="2927494"/>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82434B0B-6032-ABD4-D67D-3725360E1032}"/>
              </a:ext>
            </a:extLst>
          </p:cNvPr>
          <p:cNvSpPr txBox="1"/>
          <p:nvPr/>
        </p:nvSpPr>
        <p:spPr>
          <a:xfrm>
            <a:off x="7468814" y="3429000"/>
            <a:ext cx="4200236" cy="3139321"/>
          </a:xfrm>
          <a:prstGeom prst="rect">
            <a:avLst/>
          </a:prstGeom>
          <a:noFill/>
        </p:spPr>
        <p:txBody>
          <a:bodyPr wrap="square">
            <a:spAutoFit/>
          </a:bodyPr>
          <a:lstStyle/>
          <a:p>
            <a:r>
              <a:rPr lang="zh-CN" altLang="en-US" sz="1800" dirty="0"/>
              <a:t>预计全球经济将</a:t>
            </a:r>
            <a:r>
              <a:rPr lang="zh-CN" altLang="en-US" sz="1800" dirty="0">
                <a:solidFill>
                  <a:srgbClr val="FF0000"/>
                </a:solidFill>
              </a:rPr>
              <a:t>在</a:t>
            </a:r>
            <a:r>
              <a:rPr lang="en-US" altLang="zh-CN" sz="1800" dirty="0">
                <a:solidFill>
                  <a:srgbClr val="FF0000"/>
                </a:solidFill>
              </a:rPr>
              <a:t>2021</a:t>
            </a:r>
            <a:r>
              <a:rPr lang="zh-CN" altLang="en-US" sz="1800" dirty="0">
                <a:solidFill>
                  <a:srgbClr val="FF0000"/>
                </a:solidFill>
              </a:rPr>
              <a:t>年增长</a:t>
            </a:r>
            <a:r>
              <a:rPr lang="en-US" altLang="zh-CN" sz="1800" dirty="0">
                <a:solidFill>
                  <a:srgbClr val="FF0000"/>
                </a:solidFill>
              </a:rPr>
              <a:t>5.9%</a:t>
            </a:r>
            <a:r>
              <a:rPr lang="zh-CN" altLang="en-US" sz="1800" dirty="0">
                <a:solidFill>
                  <a:srgbClr val="FF0000"/>
                </a:solidFill>
              </a:rPr>
              <a:t>，在</a:t>
            </a:r>
            <a:r>
              <a:rPr lang="en-US" altLang="zh-CN" sz="1800" dirty="0">
                <a:solidFill>
                  <a:srgbClr val="FF0000"/>
                </a:solidFill>
              </a:rPr>
              <a:t>2022</a:t>
            </a:r>
            <a:r>
              <a:rPr lang="zh-CN" altLang="en-US" sz="1800" dirty="0">
                <a:solidFill>
                  <a:srgbClr val="FF0000"/>
                </a:solidFill>
              </a:rPr>
              <a:t>年增长</a:t>
            </a:r>
            <a:r>
              <a:rPr lang="en-US" altLang="zh-CN" sz="1800" dirty="0">
                <a:solidFill>
                  <a:srgbClr val="FF0000"/>
                </a:solidFill>
              </a:rPr>
              <a:t>4.9%</a:t>
            </a:r>
            <a:r>
              <a:rPr lang="zh-CN" altLang="en-US" sz="1800" dirty="0"/>
              <a:t>。我们下调</a:t>
            </a:r>
            <a:r>
              <a:rPr lang="en-US" altLang="zh-CN" sz="1800" dirty="0"/>
              <a:t>2021</a:t>
            </a:r>
            <a:r>
              <a:rPr lang="zh-CN" altLang="en-US" sz="1800" dirty="0"/>
              <a:t>年全球增长预测值的原因是</a:t>
            </a:r>
            <a:r>
              <a:rPr lang="zh-CN" altLang="en-US" sz="1800" dirty="0">
                <a:solidFill>
                  <a:srgbClr val="FF0000"/>
                </a:solidFill>
              </a:rPr>
              <a:t>发达经济体和低收入发展中国家的预测增速放缓。</a:t>
            </a:r>
            <a:endParaRPr lang="en-US" altLang="zh-CN" dirty="0">
              <a:solidFill>
                <a:srgbClr val="FF0000"/>
              </a:solidFill>
            </a:endParaRPr>
          </a:p>
          <a:p>
            <a:r>
              <a:rPr lang="en-US" altLang="zh-CN" dirty="0"/>
              <a:t>……</a:t>
            </a:r>
            <a:endParaRPr lang="en-US" altLang="zh-CN" dirty="0">
              <a:solidFill>
                <a:srgbClr val="FF0000"/>
              </a:solidFill>
            </a:endParaRPr>
          </a:p>
          <a:p>
            <a:r>
              <a:rPr lang="zh-CN" altLang="en-US" sz="1800" dirty="0">
                <a:solidFill>
                  <a:srgbClr val="FF0000"/>
                </a:solidFill>
              </a:rPr>
              <a:t>德尔塔病毒正在迅速传播，新变种病毒也可能出现</a:t>
            </a:r>
            <a:r>
              <a:rPr lang="zh-CN" altLang="en-US" sz="1800" dirty="0"/>
              <a:t>，这给疫情的持续时间带来了更多不确定性。当局进行政策选择的难度加大，且回旋空间有限。</a:t>
            </a:r>
            <a:endParaRPr lang="en-US" altLang="zh-CN" sz="1800" dirty="0">
              <a:solidFill>
                <a:srgbClr val="FF0000"/>
              </a:solidFill>
            </a:endParaRPr>
          </a:p>
          <a:p>
            <a:pPr algn="r"/>
            <a:r>
              <a:rPr lang="en-US" altLang="zh-CN" sz="1800" dirty="0"/>
              <a:t>——IMF</a:t>
            </a:r>
            <a:r>
              <a:rPr lang="zh-CN" altLang="en-US" sz="1800" dirty="0"/>
              <a:t>官网：</a:t>
            </a:r>
            <a:endParaRPr lang="en-US" altLang="zh-CN" sz="1800" dirty="0"/>
          </a:p>
          <a:p>
            <a:pPr algn="r"/>
            <a:r>
              <a:rPr lang="en-US" altLang="zh-CN" sz="1800" dirty="0"/>
              <a:t>《2021</a:t>
            </a:r>
            <a:r>
              <a:rPr lang="zh-CN" altLang="en-US" sz="1800" dirty="0"/>
              <a:t>年</a:t>
            </a:r>
            <a:r>
              <a:rPr lang="en-US" altLang="zh-CN" sz="1800" dirty="0"/>
              <a:t>10</a:t>
            </a:r>
            <a:r>
              <a:rPr lang="zh-CN" altLang="en-US" sz="1800" dirty="0"/>
              <a:t>月世界经济展望</a:t>
            </a:r>
            <a:r>
              <a:rPr lang="en-US" altLang="zh-CN" sz="1800" dirty="0"/>
              <a:t>》</a:t>
            </a:r>
            <a:endParaRPr lang="zh-CN" altLang="en-US" sz="1800" dirty="0"/>
          </a:p>
        </p:txBody>
      </p:sp>
      <p:pic>
        <p:nvPicPr>
          <p:cNvPr id="4" name="0001">
            <a:hlinkClick r:id="" action="ppaction://media"/>
            <a:extLst>
              <a:ext uri="{FF2B5EF4-FFF2-40B4-BE49-F238E27FC236}">
                <a16:creationId xmlns:a16="http://schemas.microsoft.com/office/drawing/2014/main" id="{594B7B10-F00F-D1A6-48C1-E34746A5B1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036" r="9160"/>
          <a:stretch/>
        </p:blipFill>
        <p:spPr>
          <a:xfrm>
            <a:off x="262285" y="1515914"/>
            <a:ext cx="6760685" cy="44541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0859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33D5C-D0CA-F454-F2AA-37CE70495B5A}"/>
              </a:ext>
            </a:extLst>
          </p:cNvPr>
          <p:cNvSpPr>
            <a:spLocks noGrp="1"/>
          </p:cNvSpPr>
          <p:nvPr>
            <p:ph type="title"/>
          </p:nvPr>
        </p:nvSpPr>
        <p:spPr>
          <a:xfrm>
            <a:off x="454843" y="686442"/>
            <a:ext cx="10515600" cy="1325563"/>
          </a:xfrm>
        </p:spPr>
        <p:txBody>
          <a:bodyPr>
            <a:normAutofit/>
          </a:bodyPr>
          <a:lstStyle/>
          <a:p>
            <a:r>
              <a:rPr lang="zh-CN" altLang="en-US" sz="5400" b="1" dirty="0"/>
              <a:t>“强”的纵向对比</a:t>
            </a:r>
          </a:p>
        </p:txBody>
      </p:sp>
      <p:pic>
        <p:nvPicPr>
          <p:cNvPr id="9" name="内容占位符 8">
            <a:extLst>
              <a:ext uri="{FF2B5EF4-FFF2-40B4-BE49-F238E27FC236}">
                <a16:creationId xmlns:a16="http://schemas.microsoft.com/office/drawing/2014/main" id="{35709A29-FA6B-3A25-D491-263C34A9B54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2143980"/>
            <a:ext cx="5609188" cy="3766626"/>
          </a:xfrm>
          <a:prstGeom prst="ellipse">
            <a:avLst/>
          </a:prstGeom>
          <a:ln>
            <a:noFill/>
          </a:ln>
          <a:effectLst>
            <a:softEdge rad="112500"/>
          </a:effectLst>
        </p:spPr>
      </p:pic>
      <p:sp>
        <p:nvSpPr>
          <p:cNvPr id="11" name="文本框 10">
            <a:extLst>
              <a:ext uri="{FF2B5EF4-FFF2-40B4-BE49-F238E27FC236}">
                <a16:creationId xmlns:a16="http://schemas.microsoft.com/office/drawing/2014/main" id="{5F25CDC0-F73C-96AF-96C9-D7FC670E81F4}"/>
              </a:ext>
            </a:extLst>
          </p:cNvPr>
          <p:cNvSpPr txBox="1"/>
          <p:nvPr/>
        </p:nvSpPr>
        <p:spPr>
          <a:xfrm>
            <a:off x="5450275" y="4232566"/>
            <a:ext cx="6617617" cy="1938992"/>
          </a:xfrm>
          <a:prstGeom prst="rect">
            <a:avLst/>
          </a:prstGeom>
          <a:noFill/>
        </p:spPr>
        <p:txBody>
          <a:bodyPr wrap="square" rtlCol="0">
            <a:spAutoFit/>
          </a:bodyPr>
          <a:lstStyle/>
          <a:p>
            <a:pPr algn="just"/>
            <a:r>
              <a:rPr lang="zh-CN" altLang="en-US" sz="2400" dirty="0"/>
              <a:t>相较于</a:t>
            </a:r>
            <a:r>
              <a:rPr lang="en-US" altLang="zh-CN" sz="2400" dirty="0"/>
              <a:t>1996</a:t>
            </a:r>
            <a:r>
              <a:rPr lang="zh-CN" altLang="en-US" sz="2400" dirty="0"/>
              <a:t>年，如今我国应对台海危机态度更加强硬，反应速度更快，军事实力更强，对台湾当局造成的威慑更大。</a:t>
            </a:r>
            <a:endParaRPr lang="en-US" altLang="zh-CN" sz="2400" dirty="0"/>
          </a:p>
          <a:p>
            <a:pPr algn="just"/>
            <a:r>
              <a:rPr lang="en-US" altLang="zh-CN" sz="2400" dirty="0"/>
              <a:t>1996</a:t>
            </a:r>
            <a:r>
              <a:rPr lang="zh-CN" altLang="en-US" sz="2400" dirty="0"/>
              <a:t>年，</a:t>
            </a:r>
            <a:r>
              <a:rPr lang="zh-CN" altLang="en-US" sz="2400" dirty="0">
                <a:solidFill>
                  <a:srgbClr val="FF0000"/>
                </a:solidFill>
              </a:rPr>
              <a:t>美国关闭</a:t>
            </a:r>
            <a:r>
              <a:rPr lang="en-US" altLang="zh-CN" sz="2400" dirty="0">
                <a:solidFill>
                  <a:srgbClr val="FF0000"/>
                </a:solidFill>
              </a:rPr>
              <a:t>GPS</a:t>
            </a:r>
            <a:r>
              <a:rPr lang="zh-CN" altLang="en-US" sz="2400" dirty="0">
                <a:solidFill>
                  <a:srgbClr val="FF0000"/>
                </a:solidFill>
              </a:rPr>
              <a:t>使我国发射导弹失败</a:t>
            </a:r>
            <a:r>
              <a:rPr lang="zh-CN" altLang="en-US" sz="2400" dirty="0"/>
              <a:t>；而这次军事演训行动，我方导弹</a:t>
            </a:r>
            <a:r>
              <a:rPr lang="zh-CN" altLang="en-US" sz="2400" dirty="0">
                <a:solidFill>
                  <a:srgbClr val="FF0000"/>
                </a:solidFill>
              </a:rPr>
              <a:t>全部精准命中目标</a:t>
            </a:r>
            <a:r>
              <a:rPr lang="zh-CN" altLang="en-US" sz="2400" dirty="0"/>
              <a:t>。</a:t>
            </a:r>
            <a:endParaRPr lang="en-US" altLang="zh-CN" sz="2400" dirty="0"/>
          </a:p>
        </p:txBody>
      </p:sp>
      <p:pic>
        <p:nvPicPr>
          <p:cNvPr id="3" name="0002">
            <a:hlinkClick r:id="" action="ppaction://media"/>
            <a:extLst>
              <a:ext uri="{FF2B5EF4-FFF2-40B4-BE49-F238E27FC236}">
                <a16:creationId xmlns:a16="http://schemas.microsoft.com/office/drawing/2014/main" id="{BCE939BD-2FB4-5792-52BE-75DFC67F50A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198" r="9229"/>
          <a:stretch/>
        </p:blipFill>
        <p:spPr>
          <a:xfrm>
            <a:off x="5712643" y="130113"/>
            <a:ext cx="6355249" cy="3603317"/>
          </a:xfrm>
          <a:prstGeom prst="rect">
            <a:avLst/>
          </a:prstGeom>
        </p:spPr>
      </p:pic>
    </p:spTree>
    <p:extLst>
      <p:ext uri="{BB962C8B-B14F-4D97-AF65-F5344CB8AC3E}">
        <p14:creationId xmlns:p14="http://schemas.microsoft.com/office/powerpoint/2010/main" val="315928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8BD2566-4418-013E-8982-953284F97DDB}"/>
              </a:ext>
            </a:extLst>
          </p:cNvPr>
          <p:cNvSpPr>
            <a:spLocks noGrp="1"/>
          </p:cNvSpPr>
          <p:nvPr>
            <p:ph idx="1"/>
          </p:nvPr>
        </p:nvSpPr>
        <p:spPr>
          <a:xfrm>
            <a:off x="746760" y="962025"/>
            <a:ext cx="10515600" cy="4351338"/>
          </a:xfrm>
        </p:spPr>
        <p:txBody>
          <a:bodyPr/>
          <a:lstStyle/>
          <a:p>
            <a:endParaRPr lang="en-US" altLang="zh-CN" dirty="0"/>
          </a:p>
          <a:p>
            <a:pPr marL="0" indent="0">
              <a:buNone/>
            </a:pPr>
            <a:r>
              <a:rPr lang="zh-CN" altLang="en-US" dirty="0"/>
              <a:t>当下，中国经济飞速增长，非往昔可比，每个中国公民也都能分得国家富强的红利。</a:t>
            </a:r>
            <a:endParaRPr lang="en-US" altLang="zh-CN" dirty="0"/>
          </a:p>
          <a:p>
            <a:endParaRPr lang="en-US" altLang="zh-CN" dirty="0"/>
          </a:p>
          <a:p>
            <a:pPr marL="0" indent="0">
              <a:buNone/>
            </a:pPr>
            <a:endParaRPr lang="en-US" altLang="zh-CN" dirty="0"/>
          </a:p>
          <a:p>
            <a:pPr marL="0" indent="0" algn="ctr">
              <a:buNone/>
            </a:pPr>
            <a:r>
              <a:rPr lang="zh-CN" altLang="en-US" sz="6000" b="1" dirty="0">
                <a:solidFill>
                  <a:schemeClr val="accent1"/>
                </a:solidFill>
                <a:latin typeface="迷你简瘦金书" panose="03000509000000000000" pitchFamily="65" charset="-122"/>
                <a:ea typeface="迷你简瘦金书" panose="03000509000000000000" pitchFamily="65" charset="-122"/>
              </a:rPr>
              <a:t>立足当下，展望未来</a:t>
            </a:r>
            <a:endParaRPr lang="en-US" altLang="zh-CN" sz="6000" b="1" dirty="0">
              <a:solidFill>
                <a:schemeClr val="accent1"/>
              </a:solidFill>
              <a:latin typeface="迷你简瘦金书" panose="03000509000000000000" pitchFamily="65" charset="-122"/>
              <a:ea typeface="迷你简瘦金书" panose="03000509000000000000" pitchFamily="65" charset="-122"/>
            </a:endParaRPr>
          </a:p>
          <a:p>
            <a:pPr marL="0" indent="0" algn="ctr">
              <a:buNone/>
            </a:pPr>
            <a:r>
              <a:rPr lang="zh-CN" altLang="en-US" sz="6000" b="1" dirty="0">
                <a:solidFill>
                  <a:schemeClr val="accent1"/>
                </a:solidFill>
                <a:latin typeface="迷你简瘦金书" panose="03000509000000000000" pitchFamily="65" charset="-122"/>
                <a:ea typeface="迷你简瘦金书" panose="03000509000000000000" pitchFamily="65" charset="-122"/>
              </a:rPr>
              <a:t>强国不必在我，强国必定有我</a:t>
            </a:r>
            <a:endParaRPr lang="en-US" altLang="zh-CN" sz="6000" b="1" dirty="0">
              <a:solidFill>
                <a:schemeClr val="accent1"/>
              </a:solidFill>
              <a:latin typeface="迷你简瘦金书" panose="03000509000000000000" pitchFamily="65" charset="-122"/>
              <a:ea typeface="迷你简瘦金书" panose="03000509000000000000" pitchFamily="65" charset="-122"/>
            </a:endParaRPr>
          </a:p>
        </p:txBody>
      </p:sp>
    </p:spTree>
    <p:extLst>
      <p:ext uri="{BB962C8B-B14F-4D97-AF65-F5344CB8AC3E}">
        <p14:creationId xmlns:p14="http://schemas.microsoft.com/office/powerpoint/2010/main" val="4020250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31C5F8-908B-2B04-4B01-F6A67D13BEF7}"/>
              </a:ext>
            </a:extLst>
          </p:cNvPr>
          <p:cNvSpPr txBox="1"/>
          <p:nvPr/>
        </p:nvSpPr>
        <p:spPr>
          <a:xfrm>
            <a:off x="5552389" y="4100660"/>
            <a:ext cx="5920032" cy="800219"/>
          </a:xfrm>
          <a:prstGeom prst="rect">
            <a:avLst/>
          </a:prstGeom>
          <a:noFill/>
        </p:spPr>
        <p:txBody>
          <a:bodyPr wrap="square" rtlCol="0">
            <a:spAutoFit/>
          </a:bodyPr>
          <a:lstStyle/>
          <a:p>
            <a:r>
              <a:rPr lang="en-US" altLang="zh-CN" sz="2800" b="1" dirty="0">
                <a:latin typeface="华文仿宋" panose="02010600040101010101" pitchFamily="2" charset="-122"/>
                <a:ea typeface="华文仿宋" panose="02010600040101010101" pitchFamily="2" charset="-122"/>
              </a:rPr>
              <a:t>—— </a:t>
            </a:r>
            <a:r>
              <a:rPr lang="zh-CN" altLang="en-US" sz="2800" b="1" dirty="0">
                <a:latin typeface="华文仿宋" panose="02010600040101010101" pitchFamily="2" charset="-122"/>
                <a:ea typeface="华文仿宋" panose="02010600040101010101" pitchFamily="2" charset="-122"/>
              </a:rPr>
              <a:t>思想道德与法制  “富强”小组</a:t>
            </a:r>
          </a:p>
          <a:p>
            <a:endParaRPr lang="zh-CN" altLang="en-US" dirty="0"/>
          </a:p>
        </p:txBody>
      </p:sp>
      <p:sp>
        <p:nvSpPr>
          <p:cNvPr id="4" name="文本框 3">
            <a:extLst>
              <a:ext uri="{FF2B5EF4-FFF2-40B4-BE49-F238E27FC236}">
                <a16:creationId xmlns:a16="http://schemas.microsoft.com/office/drawing/2014/main" id="{0EEC38EA-D4B6-E983-7299-7618D1CDA573}"/>
              </a:ext>
            </a:extLst>
          </p:cNvPr>
          <p:cNvSpPr txBox="1"/>
          <p:nvPr/>
        </p:nvSpPr>
        <p:spPr>
          <a:xfrm>
            <a:off x="1165780" y="1179377"/>
            <a:ext cx="9860439" cy="264687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zh-CN" altLang="en-US" sz="16600" dirty="0">
                <a:ln w="0"/>
                <a:solidFill>
                  <a:schemeClr val="accent1"/>
                </a:solidFill>
                <a:effectLst>
                  <a:outerShdw blurRad="38100" dist="25400" dir="5400000" algn="ctr" rotWithShape="0">
                    <a:srgbClr val="6E747A">
                      <a:alpha val="43000"/>
                    </a:srgbClr>
                  </a:outerShdw>
                </a:effectLst>
                <a:latin typeface="方正黄草简体" panose="02010601030101010101" pitchFamily="2" charset="-122"/>
                <a:ea typeface="方正黄草简体" panose="02010601030101010101" pitchFamily="2" charset="-122"/>
              </a:rPr>
              <a:t>感谢聆听</a:t>
            </a:r>
          </a:p>
        </p:txBody>
      </p:sp>
    </p:spTree>
    <p:extLst>
      <p:ext uri="{BB962C8B-B14F-4D97-AF65-F5344CB8AC3E}">
        <p14:creationId xmlns:p14="http://schemas.microsoft.com/office/powerpoint/2010/main" val="13517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DFD6AFE-933F-DBC1-0D9D-9DCE792C5AAD}"/>
              </a:ext>
            </a:extLst>
          </p:cNvPr>
          <p:cNvSpPr>
            <a:spLocks noGrp="1"/>
          </p:cNvSpPr>
          <p:nvPr>
            <p:ph idx="1"/>
          </p:nvPr>
        </p:nvSpPr>
        <p:spPr>
          <a:xfrm>
            <a:off x="482600" y="170949"/>
            <a:ext cx="10515600" cy="4351338"/>
          </a:xfrm>
        </p:spPr>
        <p:txBody>
          <a:bodyPr/>
          <a:lstStyle/>
          <a:p>
            <a:pPr marL="0" indent="0">
              <a:buNone/>
            </a:pPr>
            <a:r>
              <a:rPr lang="zh-CN" altLang="en-US" sz="6600" b="1" dirty="0">
                <a:solidFill>
                  <a:srgbClr val="FF0000"/>
                </a:solidFill>
                <a:latin typeface="草檀斋毛泽东字体" panose="02010601030101010101" pitchFamily="2" charset="-122"/>
                <a:ea typeface="草檀斋毛泽东字体" panose="02010601030101010101" pitchFamily="2" charset="-122"/>
              </a:rPr>
              <a:t>富强</a:t>
            </a:r>
            <a:r>
              <a:rPr lang="zh-CN" altLang="en-US" dirty="0"/>
              <a:t>：</a:t>
            </a:r>
            <a:r>
              <a:rPr lang="zh-CN" altLang="en-US" b="0" i="0" dirty="0">
                <a:solidFill>
                  <a:srgbClr val="333333"/>
                </a:solidFill>
                <a:effectLst/>
                <a:latin typeface="Helvetica Neue"/>
              </a:rPr>
              <a:t>富足而强盛。财富充裕，力量强大。</a:t>
            </a:r>
            <a:endParaRPr lang="en-US" altLang="zh-CN" b="0" i="0" dirty="0">
              <a:solidFill>
                <a:srgbClr val="333333"/>
              </a:solidFill>
              <a:effectLst/>
              <a:latin typeface="Helvetica Neue"/>
            </a:endParaRPr>
          </a:p>
          <a:p>
            <a:endParaRPr lang="en-US" altLang="zh-CN" dirty="0">
              <a:solidFill>
                <a:srgbClr val="333333"/>
              </a:solidFill>
              <a:latin typeface="Helvetica Neue"/>
            </a:endParaRPr>
          </a:p>
          <a:p>
            <a:endParaRPr lang="en-US" altLang="zh-CN" dirty="0">
              <a:solidFill>
                <a:srgbClr val="333333"/>
              </a:solidFill>
              <a:latin typeface="Helvetica Neue"/>
            </a:endParaRPr>
          </a:p>
          <a:p>
            <a:endParaRPr lang="en-US" altLang="zh-CN" dirty="0">
              <a:solidFill>
                <a:srgbClr val="333333"/>
              </a:solidFill>
              <a:latin typeface="Helvetica Neue"/>
            </a:endParaRPr>
          </a:p>
        </p:txBody>
      </p:sp>
      <p:sp>
        <p:nvSpPr>
          <p:cNvPr id="6" name="矩形 5">
            <a:extLst>
              <a:ext uri="{FF2B5EF4-FFF2-40B4-BE49-F238E27FC236}">
                <a16:creationId xmlns:a16="http://schemas.microsoft.com/office/drawing/2014/main" id="{2C0913FE-0E48-57A8-EC57-861FB0762F37}"/>
              </a:ext>
            </a:extLst>
          </p:cNvPr>
          <p:cNvSpPr/>
          <p:nvPr/>
        </p:nvSpPr>
        <p:spPr>
          <a:xfrm>
            <a:off x="239958" y="1310183"/>
            <a:ext cx="11952042" cy="1938992"/>
          </a:xfrm>
          <a:prstGeom prst="rect">
            <a:avLst/>
          </a:prstGeom>
          <a:noFill/>
        </p:spPr>
        <p:txBody>
          <a:bodyPr wrap="square" lIns="91440" tIns="45720" rIns="91440" bIns="45720" anchor="ctr">
            <a:spAutoFit/>
          </a:bodyPr>
          <a:lstStyle/>
          <a:p>
            <a:pPr algn="ctr"/>
            <a:r>
              <a:rPr lang="zh-CN" altLang="en-US" sz="2800" b="0" i="0" cap="none" spc="0" dirty="0">
                <a:ln w="0"/>
                <a:solidFill>
                  <a:schemeClr val="tx1"/>
                </a:solidFill>
                <a:effectLst>
                  <a:outerShdw blurRad="38100" dist="19050" dir="2700000" algn="tl" rotWithShape="0">
                    <a:schemeClr val="dk1">
                      <a:alpha val="40000"/>
                    </a:schemeClr>
                  </a:outerShdw>
                </a:effectLst>
                <a:latin typeface="Helvetica Neue"/>
              </a:rPr>
              <a:t>“主之所以为功者，富强也。</a:t>
            </a:r>
            <a:r>
              <a:rPr lang="zh-CN" altLang="en-US" sz="3600" b="0" i="0" cap="none" spc="0" dirty="0">
                <a:ln w="0"/>
                <a:solidFill>
                  <a:srgbClr val="FF0000"/>
                </a:solidFill>
                <a:effectLst>
                  <a:outerShdw blurRad="38100" dist="19050" dir="2700000" algn="tl" rotWithShape="0">
                    <a:schemeClr val="dk1">
                      <a:alpha val="40000"/>
                    </a:schemeClr>
                  </a:outerShdw>
                </a:effectLst>
                <a:latin typeface="Helvetica Neue"/>
              </a:rPr>
              <a:t>故国富兵强</a:t>
            </a:r>
            <a:r>
              <a:rPr lang="zh-CN" altLang="en-US" sz="2800" b="0" i="0" cap="none" spc="0" dirty="0">
                <a:ln w="0"/>
                <a:solidFill>
                  <a:schemeClr val="tx1"/>
                </a:solidFill>
                <a:effectLst>
                  <a:outerShdw blurRad="38100" dist="19050" dir="2700000" algn="tl" rotWithShape="0">
                    <a:schemeClr val="dk1">
                      <a:alpha val="40000"/>
                    </a:schemeClr>
                  </a:outerShdw>
                </a:effectLst>
                <a:latin typeface="Helvetica Neue"/>
              </a:rPr>
              <a:t>，则诸侯服其政，邻敌畏其威。”</a:t>
            </a:r>
            <a:endParaRPr lang="en-US" altLang="zh-CN" sz="2800" b="0" i="0" cap="none" spc="0" dirty="0">
              <a:ln w="0"/>
              <a:solidFill>
                <a:schemeClr val="tx1"/>
              </a:solidFill>
              <a:effectLst>
                <a:outerShdw blurRad="38100" dist="19050" dir="2700000" algn="tl" rotWithShape="0">
                  <a:schemeClr val="dk1">
                    <a:alpha val="40000"/>
                  </a:schemeClr>
                </a:outerShdw>
              </a:effectLst>
              <a:latin typeface="Helvetica Neue"/>
            </a:endParaRPr>
          </a:p>
          <a:p>
            <a:pPr algn="r"/>
            <a:endParaRPr lang="en-US" altLang="zh-CN" sz="2800" dirty="0">
              <a:ln w="0"/>
              <a:effectLst>
                <a:outerShdw blurRad="38100" dist="19050" dir="2700000" algn="tl" rotWithShape="0">
                  <a:schemeClr val="dk1">
                    <a:alpha val="40000"/>
                  </a:schemeClr>
                </a:outerShdw>
              </a:effectLst>
              <a:latin typeface="Helvetica Neue"/>
            </a:endParaRPr>
          </a:p>
          <a:p>
            <a:pPr algn="ctr"/>
            <a:r>
              <a:rPr lang="en-US" altLang="zh-CN" sz="2800" dirty="0">
                <a:ln w="0"/>
                <a:effectLst>
                  <a:outerShdw blurRad="38100" dist="19050" dir="2700000" algn="tl" rotWithShape="0">
                    <a:schemeClr val="dk1">
                      <a:alpha val="40000"/>
                    </a:schemeClr>
                  </a:outerShdw>
                </a:effectLst>
                <a:latin typeface="Helvetica Neue"/>
              </a:rPr>
              <a:t>                                                                        ————</a:t>
            </a:r>
            <a:r>
              <a:rPr lang="en-US" altLang="zh-CN" sz="2800" b="0" i="0" cap="none" spc="0" dirty="0">
                <a:ln w="0"/>
                <a:solidFill>
                  <a:schemeClr val="tx1"/>
                </a:solidFill>
                <a:effectLst>
                  <a:outerShdw blurRad="38100" dist="19050" dir="2700000" algn="tl" rotWithShape="0">
                    <a:schemeClr val="dk1">
                      <a:alpha val="40000"/>
                    </a:schemeClr>
                  </a:outerShdw>
                </a:effectLst>
                <a:latin typeface="Helvetica Neue"/>
              </a:rPr>
              <a:t>《</a:t>
            </a:r>
            <a:r>
              <a:rPr lang="zh-CN" altLang="en-US" sz="2800" b="0" i="0" u="none" strike="noStrike" cap="none" spc="0" dirty="0">
                <a:ln w="0"/>
                <a:solidFill>
                  <a:schemeClr val="tx1"/>
                </a:solidFill>
                <a:effectLst>
                  <a:outerShdw blurRad="38100" dist="19050" dir="2700000" algn="tl" rotWithShape="0">
                    <a:schemeClr val="dk1">
                      <a:alpha val="40000"/>
                    </a:schemeClr>
                  </a:outerShdw>
                </a:effectLst>
                <a:latin typeface="Helvetica Neue"/>
                <a:hlinkClick r:id="rId2"/>
              </a:rPr>
              <a:t>管子</a:t>
            </a:r>
            <a:r>
              <a:rPr lang="en-US" altLang="zh-CN" sz="2800" b="0" i="0" u="none" strike="noStrike" cap="none" spc="0" dirty="0">
                <a:ln w="0"/>
                <a:solidFill>
                  <a:schemeClr val="tx1"/>
                </a:solidFill>
                <a:effectLst>
                  <a:outerShdw blurRad="38100" dist="19050" dir="2700000" algn="tl" rotWithShape="0">
                    <a:schemeClr val="dk1">
                      <a:alpha val="40000"/>
                    </a:schemeClr>
                  </a:outerShdw>
                </a:effectLst>
                <a:latin typeface="Helvetica Neue"/>
                <a:hlinkClick r:id="rId2"/>
              </a:rPr>
              <a:t>·</a:t>
            </a:r>
            <a:r>
              <a:rPr lang="zh-CN" altLang="en-US" sz="2800" b="0" i="0" u="none" strike="noStrike" cap="none" spc="0" dirty="0">
                <a:ln w="0"/>
                <a:solidFill>
                  <a:schemeClr val="tx1"/>
                </a:solidFill>
                <a:effectLst>
                  <a:outerShdw blurRad="38100" dist="19050" dir="2700000" algn="tl" rotWithShape="0">
                    <a:schemeClr val="dk1">
                      <a:alpha val="40000"/>
                    </a:schemeClr>
                  </a:outerShdw>
                </a:effectLst>
                <a:latin typeface="Helvetica Neue"/>
                <a:hlinkClick r:id="rId2"/>
              </a:rPr>
              <a:t>形势解</a:t>
            </a:r>
            <a:r>
              <a:rPr lang="en-US" altLang="zh-CN" sz="2800" b="0" i="0" cap="none" spc="0" dirty="0">
                <a:ln w="0"/>
                <a:solidFill>
                  <a:schemeClr val="tx1"/>
                </a:solidFill>
                <a:effectLst>
                  <a:outerShdw blurRad="38100" dist="19050" dir="2700000" algn="tl" rotWithShape="0">
                    <a:schemeClr val="dk1">
                      <a:alpha val="40000"/>
                    </a:schemeClr>
                  </a:outerShdw>
                </a:effectLst>
                <a:latin typeface="Helvetica Neue"/>
              </a:rPr>
              <a:t>》</a:t>
            </a:r>
          </a:p>
          <a:p>
            <a:pPr algn="ct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4" name="内容占位符 2">
            <a:extLst>
              <a:ext uri="{FF2B5EF4-FFF2-40B4-BE49-F238E27FC236}">
                <a16:creationId xmlns:a16="http://schemas.microsoft.com/office/drawing/2014/main" id="{22C95138-FC04-5524-4158-3BA0479359D8}"/>
              </a:ext>
            </a:extLst>
          </p:cNvPr>
          <p:cNvSpPr txBox="1">
            <a:spLocks/>
          </p:cNvSpPr>
          <p:nvPr/>
        </p:nvSpPr>
        <p:spPr>
          <a:xfrm>
            <a:off x="482600" y="297497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富于国家而言：</a:t>
            </a:r>
            <a:endParaRPr lang="en-US" altLang="zh-CN" dirty="0"/>
          </a:p>
          <a:p>
            <a:r>
              <a:rPr lang="zh-CN" altLang="en-US" dirty="0">
                <a:solidFill>
                  <a:srgbClr val="333333"/>
                </a:solidFill>
                <a:latin typeface="PingFang SC"/>
              </a:rPr>
              <a:t>是经济繁荣昌盛，也是人民幸福安康的物质基础。</a:t>
            </a:r>
            <a:endParaRPr lang="en-US" altLang="zh-CN" dirty="0">
              <a:solidFill>
                <a:srgbClr val="333333"/>
              </a:solidFill>
              <a:latin typeface="PingFang SC"/>
            </a:endParaRPr>
          </a:p>
          <a:p>
            <a:endParaRPr lang="en-US" altLang="zh-CN" dirty="0">
              <a:solidFill>
                <a:srgbClr val="333333"/>
              </a:solidFill>
              <a:latin typeface="PingFang SC"/>
            </a:endParaRPr>
          </a:p>
          <a:p>
            <a:endParaRPr lang="en-US" altLang="zh-CN" dirty="0">
              <a:solidFill>
                <a:srgbClr val="333333"/>
              </a:solidFill>
              <a:latin typeface="PingFang SC"/>
            </a:endParaRPr>
          </a:p>
          <a:p>
            <a:r>
              <a:rPr lang="zh-CN" altLang="en-US" dirty="0"/>
              <a:t>富于人民而言：</a:t>
            </a:r>
            <a:endParaRPr lang="en-US" altLang="zh-CN" dirty="0"/>
          </a:p>
          <a:p>
            <a:r>
              <a:rPr lang="zh-CN" altLang="en-US" dirty="0"/>
              <a:t>是在满足基本生存需求的情况下，追求更高层次的精神追求。</a:t>
            </a:r>
            <a:endParaRPr lang="en-US" altLang="zh-CN" dirty="0"/>
          </a:p>
          <a:p>
            <a:endParaRPr lang="zh-CN" altLang="en-US" dirty="0"/>
          </a:p>
        </p:txBody>
      </p:sp>
    </p:spTree>
    <p:extLst>
      <p:ext uri="{BB962C8B-B14F-4D97-AF65-F5344CB8AC3E}">
        <p14:creationId xmlns:p14="http://schemas.microsoft.com/office/powerpoint/2010/main" val="1012216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D79FAFD-E3D8-3FF5-7831-1485FB6E8F06}"/>
              </a:ext>
            </a:extLst>
          </p:cNvPr>
          <p:cNvSpPr>
            <a:spLocks noGrp="1"/>
          </p:cNvSpPr>
          <p:nvPr>
            <p:ph idx="1"/>
          </p:nvPr>
        </p:nvSpPr>
        <p:spPr>
          <a:xfrm>
            <a:off x="762000" y="1253331"/>
            <a:ext cx="10515600" cy="4351338"/>
          </a:xfrm>
        </p:spPr>
        <p:txBody>
          <a:bodyPr/>
          <a:lstStyle/>
          <a:p>
            <a:pPr>
              <a:lnSpc>
                <a:spcPct val="150000"/>
              </a:lnSpc>
            </a:pPr>
            <a:r>
              <a:rPr lang="zh-CN" altLang="en-US" b="0" i="1" dirty="0">
                <a:solidFill>
                  <a:srgbClr val="000000"/>
                </a:solidFill>
                <a:effectLst/>
                <a:latin typeface="Microsoft YaHei" panose="020B0503020204020204" pitchFamily="34" charset="-122"/>
                <a:ea typeface="Microsoft YaHei" panose="020B0503020204020204" pitchFamily="34" charset="-122"/>
              </a:rPr>
              <a:t>“现在我们实行这么一种制度，这么一种计划，是可以一年一年走向更富更强的，一年一年可以看到更富更强些。而这个富，是共同的富，这个强，是共同的强，大家都有份。”</a:t>
            </a:r>
            <a:endParaRPr lang="en-US" altLang="zh-CN" b="0" i="1" dirty="0">
              <a:solidFill>
                <a:srgbClr val="000000"/>
              </a:solidFill>
              <a:effectLst/>
              <a:latin typeface="Microsoft YaHei" panose="020B0503020204020204" pitchFamily="34" charset="-122"/>
              <a:ea typeface="Microsoft YaHei" panose="020B0503020204020204" pitchFamily="34" charset="-122"/>
            </a:endParaRPr>
          </a:p>
          <a:p>
            <a:pPr>
              <a:lnSpc>
                <a:spcPct val="150000"/>
              </a:lnSpc>
            </a:pPr>
            <a:endParaRPr lang="en-US" altLang="zh-CN" i="1" dirty="0">
              <a:solidFill>
                <a:srgbClr val="000000"/>
              </a:solidFill>
              <a:latin typeface="Microsoft YaHei" panose="020B0503020204020204" pitchFamily="34" charset="-122"/>
              <a:ea typeface="Microsoft YaHei" panose="020B0503020204020204" pitchFamily="34" charset="-122"/>
            </a:endParaRPr>
          </a:p>
          <a:p>
            <a:pPr marL="0" indent="0">
              <a:lnSpc>
                <a:spcPct val="150000"/>
              </a:lnSpc>
              <a:buNone/>
            </a:pPr>
            <a:r>
              <a:rPr lang="en-US" altLang="zh-CN" sz="2400" i="1" dirty="0">
                <a:solidFill>
                  <a:srgbClr val="000000"/>
                </a:solidFill>
                <a:latin typeface="Microsoft YaHei" panose="020B0503020204020204" pitchFamily="34" charset="-122"/>
                <a:ea typeface="Microsoft YaHei" panose="020B0503020204020204" pitchFamily="34" charset="-122"/>
              </a:rPr>
              <a:t>                                                                ——《</a:t>
            </a:r>
            <a:r>
              <a:rPr lang="zh-CN" altLang="en-US" sz="2400" i="1" dirty="0">
                <a:solidFill>
                  <a:srgbClr val="000000"/>
                </a:solidFill>
                <a:latin typeface="Microsoft YaHei" panose="020B0503020204020204" pitchFamily="34" charset="-122"/>
                <a:ea typeface="Microsoft YaHei" panose="020B0503020204020204" pitchFamily="34" charset="-122"/>
              </a:rPr>
              <a:t>毛泽东文集</a:t>
            </a:r>
            <a:r>
              <a:rPr lang="en-US" altLang="zh-CN" sz="2400" i="1" dirty="0">
                <a:solidFill>
                  <a:srgbClr val="000000"/>
                </a:solidFill>
                <a:latin typeface="Microsoft YaHei" panose="020B0503020204020204" pitchFamily="34" charset="-122"/>
                <a:ea typeface="Microsoft YaHei" panose="020B0503020204020204" pitchFamily="34" charset="-122"/>
              </a:rPr>
              <a:t>》</a:t>
            </a:r>
            <a:r>
              <a:rPr lang="zh-CN" altLang="en-US" sz="2400" i="1" dirty="0">
                <a:solidFill>
                  <a:srgbClr val="000000"/>
                </a:solidFill>
                <a:latin typeface="Microsoft YaHei" panose="020B0503020204020204" pitchFamily="34" charset="-122"/>
                <a:ea typeface="Microsoft YaHei" panose="020B0503020204020204" pitchFamily="34" charset="-122"/>
              </a:rPr>
              <a:t>第六卷</a:t>
            </a:r>
            <a:endParaRPr lang="zh-CN" altLang="en-US" sz="2400" i="1" dirty="0"/>
          </a:p>
        </p:txBody>
      </p:sp>
    </p:spTree>
    <p:extLst>
      <p:ext uri="{BB962C8B-B14F-4D97-AF65-F5344CB8AC3E}">
        <p14:creationId xmlns:p14="http://schemas.microsoft.com/office/powerpoint/2010/main" val="287510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pic>
        <p:nvPicPr>
          <p:cNvPr id="6146" name="Picture 2" descr="查看源图像">
            <a:extLst>
              <a:ext uri="{FF2B5EF4-FFF2-40B4-BE49-F238E27FC236}">
                <a16:creationId xmlns:a16="http://schemas.microsoft.com/office/drawing/2014/main" id="{0DC7A949-CD25-8499-3BB3-EBABADBE1C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2106" y="1412625"/>
            <a:ext cx="10077399" cy="519373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57393A5-FF61-8719-188C-2A11F9BA4BD1}"/>
              </a:ext>
            </a:extLst>
          </p:cNvPr>
          <p:cNvSpPr txBox="1"/>
          <p:nvPr/>
        </p:nvSpPr>
        <p:spPr>
          <a:xfrm>
            <a:off x="11110200" y="2249520"/>
            <a:ext cx="615553" cy="3519949"/>
          </a:xfrm>
          <a:prstGeom prst="rect">
            <a:avLst/>
          </a:prstGeom>
          <a:noFill/>
        </p:spPr>
        <p:txBody>
          <a:bodyPr vert="eaVert" wrap="square" rtlCol="0">
            <a:spAutoFit/>
          </a:bodyPr>
          <a:lstStyle/>
          <a:p>
            <a:pPr algn="ctr"/>
            <a:r>
              <a:rPr lang="zh-CN" altLang="en-US" sz="2800" b="1" dirty="0"/>
              <a:t>指数型上涨</a:t>
            </a:r>
          </a:p>
        </p:txBody>
      </p:sp>
      <p:pic>
        <p:nvPicPr>
          <p:cNvPr id="6148" name="Picture 4" descr="查看源图像">
            <a:extLst>
              <a:ext uri="{FF2B5EF4-FFF2-40B4-BE49-F238E27FC236}">
                <a16:creationId xmlns:a16="http://schemas.microsoft.com/office/drawing/2014/main" id="{CC4827EA-C081-7C05-81D6-9BDF35864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555" y="2389196"/>
            <a:ext cx="2476500" cy="24860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C11D66FE-F180-2BE3-F6D3-985D0284BF87}"/>
              </a:ext>
            </a:extLst>
          </p:cNvPr>
          <p:cNvSpPr/>
          <p:nvPr/>
        </p:nvSpPr>
        <p:spPr>
          <a:xfrm>
            <a:off x="1074659" y="226604"/>
            <a:ext cx="10343317" cy="1107996"/>
          </a:xfrm>
          <a:prstGeom prst="rect">
            <a:avLst/>
          </a:prstGeom>
          <a:noFill/>
        </p:spPr>
        <p:txBody>
          <a:bodyPr wrap="square" lIns="91440" tIns="45720" rIns="91440" bIns="45720">
            <a:spAutoFit/>
          </a:bodyPr>
          <a:lstStyle/>
          <a:p>
            <a:pPr algn="ctr"/>
            <a:r>
              <a:rPr lang="zh-CN" altLang="en-US" sz="6600" b="1" dirty="0">
                <a:ln w="0"/>
                <a:solidFill>
                  <a:schemeClr val="bg2">
                    <a:lumMod val="10000"/>
                  </a:schemeClr>
                </a:solidFill>
                <a:effectLst>
                  <a:outerShdw blurRad="38100" dist="25400" dir="5400000" algn="ctr" rotWithShape="0">
                    <a:srgbClr val="6E747A">
                      <a:alpha val="43000"/>
                    </a:srgbClr>
                  </a:outerShdw>
                </a:effectLst>
                <a:latin typeface="叶根友刀锋黑草" panose="02010601030101010101" pitchFamily="2" charset="-122"/>
                <a:ea typeface="叶根友刀锋黑草" panose="02010601030101010101" pitchFamily="2" charset="-122"/>
              </a:rPr>
              <a:t>时间见证了中国的经济腾飞</a:t>
            </a:r>
          </a:p>
        </p:txBody>
      </p:sp>
    </p:spTree>
    <p:extLst>
      <p:ext uri="{BB962C8B-B14F-4D97-AF65-F5344CB8AC3E}">
        <p14:creationId xmlns:p14="http://schemas.microsoft.com/office/powerpoint/2010/main" val="22200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anim calcmode="lin" valueType="num">
                                      <p:cBhvr>
                                        <p:cTn id="8" dur="500" fill="hold"/>
                                        <p:tgtEl>
                                          <p:spTgt spid="6146"/>
                                        </p:tgtEl>
                                        <p:attrNameLst>
                                          <p:attrName>ppt_x</p:attrName>
                                        </p:attrNameLst>
                                      </p:cBhvr>
                                      <p:tavLst>
                                        <p:tav tm="0">
                                          <p:val>
                                            <p:strVal val="#ppt_x"/>
                                          </p:val>
                                        </p:tav>
                                        <p:tav tm="100000">
                                          <p:val>
                                            <p:strVal val="#ppt_x"/>
                                          </p:val>
                                        </p:tav>
                                      </p:tavLst>
                                    </p:anim>
                                    <p:anim calcmode="lin" valueType="num">
                                      <p:cBhvr>
                                        <p:cTn id="9" dur="500" fill="hold"/>
                                        <p:tgtEl>
                                          <p:spTgt spid="614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1000"/>
                                        <p:tgtEl>
                                          <p:spTgt spid="6148"/>
                                        </p:tgtEl>
                                      </p:cBhvr>
                                    </p:animEffect>
                                    <p:anim calcmode="lin" valueType="num">
                                      <p:cBhvr>
                                        <p:cTn id="13" dur="1000" fill="hold"/>
                                        <p:tgtEl>
                                          <p:spTgt spid="6148"/>
                                        </p:tgtEl>
                                        <p:attrNameLst>
                                          <p:attrName>ppt_x</p:attrName>
                                        </p:attrNameLst>
                                      </p:cBhvr>
                                      <p:tavLst>
                                        <p:tav tm="0">
                                          <p:val>
                                            <p:strVal val="#ppt_x"/>
                                          </p:val>
                                        </p:tav>
                                        <p:tav tm="100000">
                                          <p:val>
                                            <p:strVal val="#ppt_x"/>
                                          </p:val>
                                        </p:tav>
                                      </p:tavLst>
                                    </p:anim>
                                    <p:anim calcmode="lin" valueType="num">
                                      <p:cBhvr>
                                        <p:cTn id="14"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DB0AF97-73B2-7C1B-DDBB-299AC428E968}"/>
              </a:ext>
            </a:extLst>
          </p:cNvPr>
          <p:cNvSpPr>
            <a:spLocks noGrp="1"/>
          </p:cNvSpPr>
          <p:nvPr>
            <p:ph idx="1"/>
          </p:nvPr>
        </p:nvSpPr>
        <p:spPr>
          <a:xfrm>
            <a:off x="472125" y="934772"/>
            <a:ext cx="10515600" cy="4351338"/>
          </a:xfrm>
        </p:spPr>
        <p:txBody>
          <a:bodyPr/>
          <a:lstStyle/>
          <a:p>
            <a:pPr marL="0" indent="0">
              <a:buNone/>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a:t>
            </a:r>
          </a:p>
          <a:p>
            <a:pPr marL="0" indent="0">
              <a:buNone/>
            </a:pPr>
            <a:r>
              <a:rPr lang="en-US" altLang="zh-CN" dirty="0">
                <a:latin typeface="宋体" panose="02010600030101010101" pitchFamily="2" charset="-122"/>
                <a:ea typeface="宋体" panose="02010600030101010101" pitchFamily="2" charset="-122"/>
              </a:rPr>
              <a:t>                          </a:t>
            </a:r>
          </a:p>
          <a:p>
            <a:pPr marL="0" indent="0">
              <a:buNone/>
            </a:pPr>
            <a:endParaRPr lang="en-US" altLang="zh-CN" dirty="0">
              <a:solidFill>
                <a:srgbClr val="595757"/>
              </a:solidFill>
              <a:latin typeface="宋体" panose="02010600030101010101" pitchFamily="2" charset="-122"/>
              <a:ea typeface="宋体" panose="02010600030101010101" pitchFamily="2" charset="-122"/>
            </a:endParaRPr>
          </a:p>
          <a:p>
            <a:pPr marL="0" indent="0">
              <a:buNone/>
            </a:pPr>
            <a:r>
              <a:rPr lang="en-US" altLang="zh-CN" dirty="0">
                <a:solidFill>
                  <a:srgbClr val="595757"/>
                </a:solidFill>
                <a:latin typeface="宋体" panose="02010600030101010101" pitchFamily="2" charset="-122"/>
                <a:ea typeface="宋体" panose="02010600030101010101" pitchFamily="2" charset="-122"/>
              </a:rPr>
              <a:t>                           </a:t>
            </a:r>
            <a:r>
              <a:rPr lang="zh-CN" altLang="en-US" sz="8800" dirty="0">
                <a:solidFill>
                  <a:srgbClr val="FF0000"/>
                </a:solidFill>
                <a:latin typeface="迷你简硬笔行书" panose="03000509000000000000" pitchFamily="65" charset="-122"/>
                <a:ea typeface="迷你简硬笔行书" panose="03000509000000000000" pitchFamily="65" charset="-122"/>
              </a:rPr>
              <a:t>强</a:t>
            </a:r>
            <a:endParaRPr lang="en-US" altLang="zh-CN" dirty="0">
              <a:solidFill>
                <a:srgbClr val="FF0000"/>
              </a:solidFill>
              <a:latin typeface="迷你简硬笔行书" panose="03000509000000000000" pitchFamily="65" charset="-122"/>
              <a:ea typeface="迷你简硬笔行书" panose="03000509000000000000" pitchFamily="65" charset="-122"/>
            </a:endParaRPr>
          </a:p>
        </p:txBody>
      </p:sp>
      <p:sp>
        <p:nvSpPr>
          <p:cNvPr id="7" name="左大括号 6">
            <a:extLst>
              <a:ext uri="{FF2B5EF4-FFF2-40B4-BE49-F238E27FC236}">
                <a16:creationId xmlns:a16="http://schemas.microsoft.com/office/drawing/2014/main" id="{72312611-9B23-BA5B-B1D3-933F34424713}"/>
              </a:ext>
            </a:extLst>
          </p:cNvPr>
          <p:cNvSpPr/>
          <p:nvPr/>
        </p:nvSpPr>
        <p:spPr>
          <a:xfrm rot="5400000">
            <a:off x="5782505" y="1759122"/>
            <a:ext cx="340447" cy="4028298"/>
          </a:xfrm>
          <a:prstGeom prst="leftBrace">
            <a:avLst>
              <a:gd name="adj1" fmla="val 99073"/>
              <a:gd name="adj2" fmla="val 50000"/>
            </a:avLst>
          </a:prstGeom>
          <a:noFill/>
          <a:ln w="60325"/>
          <a:effectLst>
            <a:outerShdw blurRad="50800" dist="38100" dir="8100000" algn="tr"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solidFill>
                <a:schemeClr val="bg2">
                  <a:lumMod val="10000"/>
                </a:schemeClr>
              </a:solidFill>
              <a:latin typeface="叶根友刀锋黑草" panose="02010601030101010101" pitchFamily="2" charset="-122"/>
              <a:ea typeface="叶根友刀锋黑草" panose="02010601030101010101" pitchFamily="2" charset="-122"/>
            </a:endParaRPr>
          </a:p>
        </p:txBody>
      </p:sp>
      <p:sp>
        <p:nvSpPr>
          <p:cNvPr id="8" name="文本框 7">
            <a:extLst>
              <a:ext uri="{FF2B5EF4-FFF2-40B4-BE49-F238E27FC236}">
                <a16:creationId xmlns:a16="http://schemas.microsoft.com/office/drawing/2014/main" id="{06341996-9E03-AE5E-F2C6-6CFCDBF774D0}"/>
              </a:ext>
            </a:extLst>
          </p:cNvPr>
          <p:cNvSpPr txBox="1"/>
          <p:nvPr/>
        </p:nvSpPr>
        <p:spPr>
          <a:xfrm>
            <a:off x="3637814" y="4057854"/>
            <a:ext cx="4616648" cy="1897626"/>
          </a:xfrm>
          <a:prstGeom prst="rect">
            <a:avLst/>
          </a:prstGeom>
          <a:noFill/>
        </p:spPr>
        <p:txBody>
          <a:bodyPr vert="eaVert" wrap="square" rtlCol="0">
            <a:spAutoFit/>
          </a:bodyPr>
          <a:lstStyle/>
          <a:p>
            <a:r>
              <a:rPr lang="zh-CN" altLang="en-US" sz="3200" dirty="0"/>
              <a:t>人才强国</a:t>
            </a:r>
            <a:endParaRPr lang="en-US" altLang="zh-CN" sz="3200" dirty="0"/>
          </a:p>
          <a:p>
            <a:endParaRPr lang="en-US" altLang="zh-CN" sz="3200" dirty="0"/>
          </a:p>
          <a:p>
            <a:r>
              <a:rPr lang="zh-CN" altLang="en-US" sz="3200" dirty="0"/>
              <a:t>科技强国</a:t>
            </a:r>
            <a:endParaRPr lang="en-US" altLang="zh-CN" sz="3200" dirty="0"/>
          </a:p>
          <a:p>
            <a:endParaRPr lang="en-US" altLang="zh-CN" sz="3200" dirty="0"/>
          </a:p>
          <a:p>
            <a:r>
              <a:rPr lang="zh-CN" altLang="en-US" sz="3200" dirty="0"/>
              <a:t>文化强国</a:t>
            </a:r>
            <a:endParaRPr lang="en-US" altLang="zh-CN" sz="3200" dirty="0"/>
          </a:p>
          <a:p>
            <a:endParaRPr lang="en-US" altLang="zh-CN" sz="3200" dirty="0"/>
          </a:p>
          <a:p>
            <a:r>
              <a:rPr lang="zh-CN" altLang="en-US" sz="3200" dirty="0"/>
              <a:t>军事强国</a:t>
            </a:r>
            <a:endParaRPr lang="en-US" altLang="zh-CN" sz="3200" dirty="0"/>
          </a:p>
          <a:p>
            <a:endParaRPr lang="en-US" altLang="zh-CN" sz="3200" dirty="0"/>
          </a:p>
          <a:p>
            <a:r>
              <a:rPr lang="zh-CN" altLang="en-US" sz="3200" dirty="0"/>
              <a:t>政治强国</a:t>
            </a:r>
          </a:p>
        </p:txBody>
      </p:sp>
      <p:sp>
        <p:nvSpPr>
          <p:cNvPr id="10" name="矩形 9">
            <a:extLst>
              <a:ext uri="{FF2B5EF4-FFF2-40B4-BE49-F238E27FC236}">
                <a16:creationId xmlns:a16="http://schemas.microsoft.com/office/drawing/2014/main" id="{21F8CBD3-6BE4-25F2-F9D6-3D28C4DBC409}"/>
              </a:ext>
            </a:extLst>
          </p:cNvPr>
          <p:cNvSpPr/>
          <p:nvPr/>
        </p:nvSpPr>
        <p:spPr>
          <a:xfrm>
            <a:off x="472125" y="560566"/>
            <a:ext cx="11719875" cy="1569660"/>
          </a:xfrm>
          <a:prstGeom prst="rect">
            <a:avLst/>
          </a:prstGeom>
          <a:noFill/>
        </p:spPr>
        <p:txBody>
          <a:bodyPr wrap="none" lIns="91440" tIns="45720" rIns="91440" bIns="45720">
            <a:spAutoFit/>
          </a:bodyPr>
          <a:lstStyle/>
          <a:p>
            <a:r>
              <a:rPr lang="zh-CN" altLang="en-US" sz="3200" b="1" i="0" cap="none" spc="0" dirty="0">
                <a:ln w="13462">
                  <a:solidFill>
                    <a:schemeClr val="bg1"/>
                  </a:solidFill>
                  <a:prstDash val="solid"/>
                </a:ln>
                <a:effectLst>
                  <a:outerShdw dist="38100" dir="2700000" algn="bl" rotWithShape="0">
                    <a:schemeClr val="accent5"/>
                  </a:outerShdw>
                </a:effectLst>
                <a:latin typeface="华文细黑" panose="02010600040101010101" pitchFamily="2" charset="-122"/>
                <a:ea typeface="华文细黑" panose="02010600040101010101" pitchFamily="2" charset="-122"/>
              </a:rPr>
              <a:t>国家富强体现为国家拥有巨大的经济实力和强大的综合国力。</a:t>
            </a:r>
            <a:endParaRPr lang="en-US" altLang="zh-CN" sz="3200" b="1" i="0" cap="none" spc="0" dirty="0">
              <a:ln w="13462">
                <a:solidFill>
                  <a:schemeClr val="bg1"/>
                </a:solidFill>
                <a:prstDash val="solid"/>
              </a:ln>
              <a:effectLst>
                <a:outerShdw dist="38100" dir="2700000" algn="bl" rotWithShape="0">
                  <a:schemeClr val="accent5"/>
                </a:outerShdw>
              </a:effectLst>
              <a:latin typeface="华文细黑" panose="02010600040101010101" pitchFamily="2" charset="-122"/>
              <a:ea typeface="华文细黑" panose="02010600040101010101" pitchFamily="2" charset="-122"/>
            </a:endParaRPr>
          </a:p>
          <a:p>
            <a:r>
              <a:rPr lang="zh-CN" altLang="en-US" sz="3200" b="1" i="0" cap="none" spc="0" dirty="0">
                <a:ln w="13462">
                  <a:solidFill>
                    <a:schemeClr val="bg1"/>
                  </a:solidFill>
                  <a:prstDash val="solid"/>
                </a:ln>
                <a:effectLst>
                  <a:outerShdw dist="38100" dir="2700000" algn="bl" rotWithShape="0">
                    <a:schemeClr val="accent5"/>
                  </a:outerShdw>
                </a:effectLst>
                <a:latin typeface="华文细黑" panose="02010600040101010101" pitchFamily="2" charset="-122"/>
                <a:ea typeface="华文细黑" panose="02010600040101010101" pitchFamily="2" charset="-122"/>
              </a:rPr>
              <a:t>也就是说，完全意义的国家强盛，除了是</a:t>
            </a:r>
            <a:r>
              <a:rPr lang="zh-CN" altLang="en-US" sz="3200" b="1" i="0" u="sng" cap="none" spc="0" dirty="0">
                <a:ln w="13462">
                  <a:solidFill>
                    <a:schemeClr val="bg1"/>
                  </a:solidFill>
                  <a:prstDash val="solid"/>
                </a:ln>
                <a:solidFill>
                  <a:srgbClr val="FF0000"/>
                </a:solidFill>
                <a:effectLst>
                  <a:outerShdw dist="38100" dir="2700000" algn="bl" rotWithShape="0">
                    <a:schemeClr val="accent5"/>
                  </a:outerShdw>
                </a:effectLst>
                <a:latin typeface="华文细黑" panose="02010600040101010101" pitchFamily="2" charset="-122"/>
                <a:ea typeface="华文细黑" panose="02010600040101010101" pitchFamily="2" charset="-122"/>
              </a:rPr>
              <a:t>经济强国</a:t>
            </a:r>
            <a:r>
              <a:rPr lang="zh-CN" altLang="en-US" sz="3200" b="1" i="0" cap="none" spc="0" dirty="0">
                <a:ln w="13462">
                  <a:solidFill>
                    <a:schemeClr val="bg1"/>
                  </a:solidFill>
                  <a:prstDash val="solid"/>
                </a:ln>
                <a:effectLst>
                  <a:outerShdw dist="38100" dir="2700000" algn="bl" rotWithShape="0">
                    <a:schemeClr val="accent5"/>
                  </a:outerShdw>
                </a:effectLst>
                <a:latin typeface="华文细黑" panose="02010600040101010101" pitchFamily="2" charset="-122"/>
                <a:ea typeface="华文细黑" panose="02010600040101010101" pitchFamily="2" charset="-122"/>
              </a:rPr>
              <a:t>之外，</a:t>
            </a:r>
            <a:endParaRPr lang="en-US" altLang="zh-CN" sz="3200" b="1" i="0" cap="none" spc="0" dirty="0">
              <a:ln w="13462">
                <a:solidFill>
                  <a:schemeClr val="bg1"/>
                </a:solidFill>
                <a:prstDash val="solid"/>
              </a:ln>
              <a:effectLst>
                <a:outerShdw dist="38100" dir="2700000" algn="bl" rotWithShape="0">
                  <a:schemeClr val="accent5"/>
                </a:outerShdw>
              </a:effectLst>
              <a:latin typeface="华文细黑" panose="02010600040101010101" pitchFamily="2" charset="-122"/>
              <a:ea typeface="华文细黑" panose="02010600040101010101" pitchFamily="2" charset="-122"/>
            </a:endParaRPr>
          </a:p>
          <a:p>
            <a:r>
              <a:rPr lang="zh-CN" altLang="en-US" sz="3200" b="1" i="0" cap="none" spc="0" dirty="0">
                <a:ln w="13462">
                  <a:solidFill>
                    <a:schemeClr val="bg1"/>
                  </a:solidFill>
                  <a:prstDash val="solid"/>
                </a:ln>
                <a:effectLst>
                  <a:outerShdw dist="38100" dir="2700000" algn="bl" rotWithShape="0">
                    <a:schemeClr val="accent5"/>
                  </a:outerShdw>
                </a:effectLst>
                <a:latin typeface="华文细黑" panose="02010600040101010101" pitchFamily="2" charset="-122"/>
                <a:ea typeface="华文细黑" panose="02010600040101010101" pitchFamily="2" charset="-122"/>
              </a:rPr>
              <a:t>还应该是</a:t>
            </a:r>
            <a:r>
              <a:rPr lang="zh-CN" altLang="en-US" sz="3200" b="1" i="0" u="sng" cap="none" spc="0" dirty="0">
                <a:ln w="13462">
                  <a:solidFill>
                    <a:schemeClr val="bg1"/>
                  </a:solidFill>
                  <a:prstDash val="solid"/>
                </a:ln>
                <a:solidFill>
                  <a:srgbClr val="FF0000"/>
                </a:solidFill>
                <a:effectLst>
                  <a:outerShdw dist="38100" dir="2700000" algn="bl" rotWithShape="0">
                    <a:schemeClr val="accent5"/>
                  </a:outerShdw>
                </a:effectLst>
                <a:latin typeface="华文细黑" panose="02010600040101010101" pitchFamily="2" charset="-122"/>
                <a:ea typeface="华文细黑" panose="02010600040101010101" pitchFamily="2" charset="-122"/>
              </a:rPr>
              <a:t>政治强国</a:t>
            </a:r>
            <a:r>
              <a:rPr lang="zh-CN" altLang="en-US" sz="3200" b="1" i="0" cap="none" spc="0" dirty="0">
                <a:ln w="13462">
                  <a:solidFill>
                    <a:schemeClr val="bg1"/>
                  </a:solidFill>
                  <a:prstDash val="solid"/>
                </a:ln>
                <a:effectLst>
                  <a:outerShdw dist="38100" dir="2700000" algn="bl" rotWithShape="0">
                    <a:schemeClr val="accent5"/>
                  </a:outerShdw>
                </a:effectLst>
                <a:latin typeface="华文细黑" panose="02010600040101010101" pitchFamily="2" charset="-122"/>
                <a:ea typeface="华文细黑" panose="02010600040101010101" pitchFamily="2" charset="-122"/>
              </a:rPr>
              <a:t>、</a:t>
            </a:r>
            <a:r>
              <a:rPr lang="zh-CN" altLang="en-US" sz="3200" b="1" i="0" u="sng" cap="none" spc="0" dirty="0">
                <a:ln w="13462">
                  <a:solidFill>
                    <a:schemeClr val="bg1"/>
                  </a:solidFill>
                  <a:prstDash val="solid"/>
                </a:ln>
                <a:solidFill>
                  <a:srgbClr val="FF0000"/>
                </a:solidFill>
                <a:effectLst>
                  <a:outerShdw dist="38100" dir="2700000" algn="bl" rotWithShape="0">
                    <a:schemeClr val="accent5"/>
                  </a:outerShdw>
                </a:effectLst>
                <a:latin typeface="华文细黑" panose="02010600040101010101" pitchFamily="2" charset="-122"/>
                <a:ea typeface="华文细黑" panose="02010600040101010101" pitchFamily="2" charset="-122"/>
              </a:rPr>
              <a:t>军事强国</a:t>
            </a:r>
            <a:r>
              <a:rPr lang="zh-CN" altLang="en-US" sz="3200" b="1" i="0" cap="none" spc="0" dirty="0">
                <a:ln w="13462">
                  <a:solidFill>
                    <a:schemeClr val="bg1"/>
                  </a:solidFill>
                  <a:prstDash val="solid"/>
                </a:ln>
                <a:effectLst>
                  <a:outerShdw dist="38100" dir="2700000" algn="bl" rotWithShape="0">
                    <a:schemeClr val="accent5"/>
                  </a:outerShdw>
                </a:effectLst>
                <a:latin typeface="华文细黑" panose="02010600040101010101" pitchFamily="2" charset="-122"/>
                <a:ea typeface="华文细黑" panose="02010600040101010101" pitchFamily="2" charset="-122"/>
              </a:rPr>
              <a:t>、</a:t>
            </a:r>
            <a:r>
              <a:rPr lang="zh-CN" altLang="en-US" sz="3200" b="1" i="0" u="sng" cap="none" spc="0" dirty="0">
                <a:ln w="13462">
                  <a:solidFill>
                    <a:schemeClr val="bg1"/>
                  </a:solidFill>
                  <a:prstDash val="solid"/>
                </a:ln>
                <a:solidFill>
                  <a:srgbClr val="FF0000"/>
                </a:solidFill>
                <a:effectLst>
                  <a:outerShdw dist="38100" dir="2700000" algn="bl" rotWithShape="0">
                    <a:schemeClr val="accent5"/>
                  </a:outerShdw>
                </a:effectLst>
                <a:latin typeface="华文细黑" panose="02010600040101010101" pitchFamily="2" charset="-122"/>
                <a:ea typeface="华文细黑" panose="02010600040101010101" pitchFamily="2" charset="-122"/>
              </a:rPr>
              <a:t>文化强国</a:t>
            </a:r>
            <a:r>
              <a:rPr lang="zh-CN" altLang="en-US" sz="3200" b="1" i="0" cap="none" spc="0" dirty="0">
                <a:ln w="13462">
                  <a:solidFill>
                    <a:schemeClr val="bg1"/>
                  </a:solidFill>
                  <a:prstDash val="solid"/>
                </a:ln>
                <a:effectLst>
                  <a:outerShdw dist="38100" dir="2700000" algn="bl" rotWithShape="0">
                    <a:schemeClr val="accent5"/>
                  </a:outerShdw>
                </a:effectLst>
                <a:latin typeface="华文细黑" panose="02010600040101010101" pitchFamily="2" charset="-122"/>
                <a:ea typeface="华文细黑" panose="02010600040101010101" pitchFamily="2" charset="-122"/>
              </a:rPr>
              <a:t>、</a:t>
            </a:r>
            <a:r>
              <a:rPr lang="zh-CN" altLang="en-US" sz="3200" b="1" i="0" u="sng" cap="none" spc="0" dirty="0">
                <a:ln w="13462">
                  <a:solidFill>
                    <a:schemeClr val="bg1"/>
                  </a:solidFill>
                  <a:prstDash val="solid"/>
                </a:ln>
                <a:solidFill>
                  <a:srgbClr val="FF0000"/>
                </a:solidFill>
                <a:effectLst>
                  <a:outerShdw dist="38100" dir="2700000" algn="bl" rotWithShape="0">
                    <a:schemeClr val="accent5"/>
                  </a:outerShdw>
                </a:effectLst>
                <a:latin typeface="华文细黑" panose="02010600040101010101" pitchFamily="2" charset="-122"/>
                <a:ea typeface="华文细黑" panose="02010600040101010101" pitchFamily="2" charset="-122"/>
              </a:rPr>
              <a:t>科技强国</a:t>
            </a:r>
            <a:r>
              <a:rPr lang="zh-CN" altLang="en-US" sz="3200" b="1" cap="none" spc="0" dirty="0">
                <a:ln w="13462">
                  <a:solidFill>
                    <a:schemeClr val="bg1"/>
                  </a:solidFill>
                  <a:prstDash val="solid"/>
                </a:ln>
                <a:effectLst>
                  <a:outerShdw dist="38100" dir="2700000" algn="bl" rotWithShape="0">
                    <a:schemeClr val="accent5"/>
                  </a:outerShdw>
                </a:effectLst>
                <a:latin typeface="华文细黑" panose="02010600040101010101" pitchFamily="2" charset="-122"/>
                <a:ea typeface="华文细黑" panose="02010600040101010101" pitchFamily="2" charset="-122"/>
              </a:rPr>
              <a:t>、</a:t>
            </a:r>
            <a:r>
              <a:rPr lang="zh-CN" altLang="en-US" sz="3200" b="1" u="sng" cap="none" spc="0" dirty="0">
                <a:ln w="13462">
                  <a:solidFill>
                    <a:schemeClr val="bg1"/>
                  </a:solidFill>
                  <a:prstDash val="solid"/>
                </a:ln>
                <a:solidFill>
                  <a:srgbClr val="FF0000"/>
                </a:solidFill>
                <a:effectLst>
                  <a:outerShdw dist="38100" dir="2700000" algn="bl" rotWithShape="0">
                    <a:schemeClr val="accent5"/>
                  </a:outerShdw>
                </a:effectLst>
                <a:latin typeface="华文细黑" panose="02010600040101010101" pitchFamily="2" charset="-122"/>
                <a:ea typeface="华文细黑" panose="02010600040101010101" pitchFamily="2" charset="-122"/>
              </a:rPr>
              <a:t>人才强国</a:t>
            </a:r>
          </a:p>
        </p:txBody>
      </p:sp>
    </p:spTree>
    <p:extLst>
      <p:ext uri="{BB962C8B-B14F-4D97-AF65-F5344CB8AC3E}">
        <p14:creationId xmlns:p14="http://schemas.microsoft.com/office/powerpoint/2010/main" val="1588054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AB30D-610B-F334-1975-8185C2590C00}"/>
              </a:ext>
            </a:extLst>
          </p:cNvPr>
          <p:cNvSpPr>
            <a:spLocks noGrp="1"/>
          </p:cNvSpPr>
          <p:nvPr>
            <p:ph type="title"/>
          </p:nvPr>
        </p:nvSpPr>
        <p:spPr/>
        <p:txBody>
          <a:bodyPr>
            <a:normAutofit/>
          </a:bodyPr>
          <a:lstStyle/>
          <a:p>
            <a:pPr algn="ctr"/>
            <a:r>
              <a:rPr lang="zh-CN" altLang="en-US" sz="5400" b="1" dirty="0"/>
              <a:t>政治强国</a:t>
            </a:r>
          </a:p>
        </p:txBody>
      </p:sp>
      <p:sp>
        <p:nvSpPr>
          <p:cNvPr id="4" name="文本框 3">
            <a:extLst>
              <a:ext uri="{FF2B5EF4-FFF2-40B4-BE49-F238E27FC236}">
                <a16:creationId xmlns:a16="http://schemas.microsoft.com/office/drawing/2014/main" id="{FCA94E39-E108-3C1D-F20A-B92CF6EBF998}"/>
              </a:ext>
            </a:extLst>
          </p:cNvPr>
          <p:cNvSpPr txBox="1"/>
          <p:nvPr/>
        </p:nvSpPr>
        <p:spPr>
          <a:xfrm>
            <a:off x="3116824" y="5641458"/>
            <a:ext cx="5958349" cy="1015663"/>
          </a:xfrm>
          <a:prstGeom prst="rect">
            <a:avLst/>
          </a:prstGeom>
          <a:noFill/>
        </p:spPr>
        <p:txBody>
          <a:bodyPr wrap="square" rtlCol="0">
            <a:spAutoFit/>
          </a:bodyPr>
          <a:lstStyle/>
          <a:p>
            <a:pPr algn="ctr"/>
            <a:r>
              <a:rPr lang="zh-CN" altLang="en-US" sz="6000" dirty="0">
                <a:solidFill>
                  <a:srgbClr val="FF0000"/>
                </a:solidFill>
                <a:latin typeface="方正黄草简体" panose="02010601030101010101" pitchFamily="2" charset="-122"/>
                <a:ea typeface="方正黄草简体" panose="02010601030101010101" pitchFamily="2" charset="-122"/>
              </a:rPr>
              <a:t>大人，时代变了！</a:t>
            </a:r>
          </a:p>
        </p:txBody>
      </p:sp>
      <p:pic>
        <p:nvPicPr>
          <p:cNvPr id="5" name="图片 4">
            <a:extLst>
              <a:ext uri="{FF2B5EF4-FFF2-40B4-BE49-F238E27FC236}">
                <a16:creationId xmlns:a16="http://schemas.microsoft.com/office/drawing/2014/main" id="{7AE34B01-2C63-2144-FE82-564FAC16D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142" y="1450109"/>
            <a:ext cx="10285714" cy="4276190"/>
          </a:xfrm>
          <a:prstGeom prst="rect">
            <a:avLst/>
          </a:prstGeom>
        </p:spPr>
      </p:pic>
    </p:spTree>
    <p:extLst>
      <p:ext uri="{BB962C8B-B14F-4D97-AF65-F5344CB8AC3E}">
        <p14:creationId xmlns:p14="http://schemas.microsoft.com/office/powerpoint/2010/main" val="25593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42327-5A31-0AA2-B22B-E8AF236299E7}"/>
              </a:ext>
            </a:extLst>
          </p:cNvPr>
          <p:cNvSpPr>
            <a:spLocks noGrp="1"/>
          </p:cNvSpPr>
          <p:nvPr>
            <p:ph type="title"/>
          </p:nvPr>
        </p:nvSpPr>
        <p:spPr/>
        <p:txBody>
          <a:bodyPr>
            <a:normAutofit/>
          </a:bodyPr>
          <a:lstStyle/>
          <a:p>
            <a:pPr algn="ctr"/>
            <a:r>
              <a:rPr lang="zh-CN" altLang="en-US" sz="5400" b="1" dirty="0"/>
              <a:t>军事强国</a:t>
            </a:r>
          </a:p>
        </p:txBody>
      </p:sp>
      <p:pic>
        <p:nvPicPr>
          <p:cNvPr id="1026" name="Picture 2" descr="查看源图像">
            <a:extLst>
              <a:ext uri="{FF2B5EF4-FFF2-40B4-BE49-F238E27FC236}">
                <a16:creationId xmlns:a16="http://schemas.microsoft.com/office/drawing/2014/main" id="{3FA69BD9-6545-1C9E-66EC-FEA358A61F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9406" y="1523565"/>
            <a:ext cx="6980097" cy="4653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墙都不扶就服你图片表情包 的图像结果">
            <a:extLst>
              <a:ext uri="{FF2B5EF4-FFF2-40B4-BE49-F238E27FC236}">
                <a16:creationId xmlns:a16="http://schemas.microsoft.com/office/drawing/2014/main" id="{E9791DD8-50DD-5FBC-87B4-08454DC4E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9503" y="4033838"/>
            <a:ext cx="2628900" cy="21431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00D08C9-A0E6-41AB-608E-32B8B46F9923}"/>
              </a:ext>
            </a:extLst>
          </p:cNvPr>
          <p:cNvSpPr txBox="1"/>
          <p:nvPr/>
        </p:nvSpPr>
        <p:spPr>
          <a:xfrm>
            <a:off x="3578942" y="6231265"/>
            <a:ext cx="5034116" cy="523220"/>
          </a:xfrm>
          <a:prstGeom prst="rect">
            <a:avLst/>
          </a:prstGeom>
          <a:noFill/>
        </p:spPr>
        <p:txBody>
          <a:bodyPr wrap="square" rtlCol="0">
            <a:spAutoFit/>
          </a:bodyPr>
          <a:lstStyle/>
          <a:p>
            <a:pPr algn="ctr"/>
            <a:r>
              <a:rPr lang="zh-CN" altLang="en-US" sz="2800" dirty="0"/>
              <a:t>辽宁号威武</a:t>
            </a:r>
          </a:p>
        </p:txBody>
      </p:sp>
    </p:spTree>
    <p:extLst>
      <p:ext uri="{BB962C8B-B14F-4D97-AF65-F5344CB8AC3E}">
        <p14:creationId xmlns:p14="http://schemas.microsoft.com/office/powerpoint/2010/main" val="382604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586</TotalTime>
  <Words>1396</Words>
  <Application>Microsoft Office PowerPoint</Application>
  <PresentationFormat>宽屏</PresentationFormat>
  <Paragraphs>144</Paragraphs>
  <Slides>34</Slides>
  <Notes>4</Notes>
  <HiddenSlides>0</HiddenSlides>
  <MMClips>2</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34</vt:i4>
      </vt:variant>
    </vt:vector>
  </HeadingPairs>
  <TitlesOfParts>
    <vt:vector size="55" baseType="lpstr">
      <vt:lpstr>Helvetica Neue</vt:lpstr>
      <vt:lpstr>PingFang SC</vt:lpstr>
      <vt:lpstr>SimSong</vt:lpstr>
      <vt:lpstr>草檀斋毛泽东字体</vt:lpstr>
      <vt:lpstr>等线</vt:lpstr>
      <vt:lpstr>等线 Light</vt:lpstr>
      <vt:lpstr>方正黄草简体</vt:lpstr>
      <vt:lpstr>华文仿宋</vt:lpstr>
      <vt:lpstr>华文细黑</vt:lpstr>
      <vt:lpstr>华文行楷</vt:lpstr>
      <vt:lpstr>隶书</vt:lpstr>
      <vt:lpstr>迷你简瘦金书</vt:lpstr>
      <vt:lpstr>迷你简硬笔行书</vt:lpstr>
      <vt:lpstr>书体坊安景臣钢笔行书</vt:lpstr>
      <vt:lpstr>宋体</vt:lpstr>
      <vt:lpstr>苏新诗鼠标行书简</vt:lpstr>
      <vt:lpstr>Microsoft Yahei</vt:lpstr>
      <vt:lpstr>Microsoft Yahei</vt:lpstr>
      <vt:lpstr>叶根友刀锋黑草</vt:lpstr>
      <vt:lpstr>Arial</vt:lpstr>
      <vt:lpstr>Office 主题​​</vt:lpstr>
      <vt:lpstr>1</vt:lpstr>
      <vt:lpstr>PowerPoint 演示文稿</vt:lpstr>
      <vt:lpstr>PowerPoint 演示文稿</vt:lpstr>
      <vt:lpstr>PowerPoint 演示文稿</vt:lpstr>
      <vt:lpstr>PowerPoint 演示文稿</vt:lpstr>
      <vt:lpstr>PowerPoint 演示文稿</vt:lpstr>
      <vt:lpstr>PowerPoint 演示文稿</vt:lpstr>
      <vt:lpstr>政治强国</vt:lpstr>
      <vt:lpstr>军事强国</vt:lpstr>
      <vt:lpstr>文化强国</vt:lpstr>
      <vt:lpstr>科技强国</vt:lpstr>
      <vt:lpstr>人才强国</vt:lpstr>
      <vt:lpstr>然而，“富”与“强”不是从来就有的。 近代以来，中国通往富强的道路漫长而艰苦……</vt:lpstr>
      <vt:lpstr>洋务运动——“自强”？“求富”？</vt:lpstr>
      <vt:lpstr>    艰苦奋斗与道路探索</vt:lpstr>
      <vt:lpstr>伟大的历史转折与经济腾飞</vt:lpstr>
      <vt:lpstr>PowerPoint 演示文稿</vt:lpstr>
      <vt:lpstr>PowerPoint 演示文稿</vt:lpstr>
      <vt:lpstr>PowerPoint 演示文稿</vt:lpstr>
      <vt:lpstr>未来……?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lpstr>“富”的横向对比</vt:lpstr>
      <vt:lpstr>“强”的纵向对比</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周 楠</dc:creator>
  <cp:lastModifiedBy>Proton 02</cp:lastModifiedBy>
  <cp:revision>21</cp:revision>
  <dcterms:created xsi:type="dcterms:W3CDTF">2022-09-17T08:48:47Z</dcterms:created>
  <dcterms:modified xsi:type="dcterms:W3CDTF">2022-09-18T08:23:03Z</dcterms:modified>
</cp:coreProperties>
</file>